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31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29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54B"/>
    <a:srgbClr val="1AB400"/>
    <a:srgbClr val="FB4BD5"/>
    <a:srgbClr val="0091AD"/>
    <a:srgbClr val="992F6E"/>
    <a:srgbClr val="A01A58"/>
    <a:srgbClr val="FAFBFC"/>
    <a:srgbClr val="1780A1"/>
    <a:srgbClr val="455E89"/>
    <a:srgbClr val="832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878" autoAdjust="0"/>
  </p:normalViewPr>
  <p:slideViewPr>
    <p:cSldViewPr snapToGrid="0">
      <p:cViewPr varScale="1">
        <p:scale>
          <a:sx n="108" d="100"/>
          <a:sy n="108" d="100"/>
        </p:scale>
        <p:origin x="129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B4C6-D379-41B6-ACDA-9F79705C358D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57F-AA99-49A0-A8DC-17C1CF3A51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9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BFC32-2A96-4AE2-BAF9-D3A5574671B6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BF0F-0B47-4945-89CA-F86575003C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52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ccessibilit%C3%A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Anglais" TargetMode="External"/><Relationship Id="rId5" Type="http://schemas.openxmlformats.org/officeDocument/2006/relationships/hyperlink" Target="https://fr.wikipedia.org/wiki/Fair_data#cite_note-1" TargetMode="External"/><Relationship Id="rId4" Type="http://schemas.openxmlformats.org/officeDocument/2006/relationships/hyperlink" Target="https://fr.wikipedia.org/wiki/Interop%C3%A9rabilit%C3%A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2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29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11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923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5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43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67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130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faciles à trouver,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Accessibilité"/>
              </a:rPr>
              <a:t>accessibles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Interopérabilité"/>
              </a:rPr>
              <a:t>interopérables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 réutilisables »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1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(en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Anglais"/>
              </a:rPr>
              <a:t>anglais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: </a:t>
            </a:r>
            <a:r>
              <a:rPr lang="fr-FR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findable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accessible, </a:t>
            </a:r>
            <a:r>
              <a:rPr lang="fr-FR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interoperable</a:t>
            </a:r>
            <a:r>
              <a:rPr lang="fr-FR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fr-FR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reusable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04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78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2010 2014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7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15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Identique COMAD 6 qualité de vie différente</a:t>
            </a:r>
          </a:p>
          <a:p>
            <a:r>
              <a:rPr lang="fr-FR" dirty="0"/>
              <a:t>Protocol national de diagnostic et de soins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8BF0F-0B47-4945-89CA-F86575003CF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54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_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5945" y="3794122"/>
            <a:ext cx="9144000" cy="704850"/>
          </a:xfrm>
        </p:spPr>
        <p:txBody>
          <a:bodyPr/>
          <a:lstStyle>
            <a:lvl1pPr marL="0" indent="0" algn="ctr">
              <a:buNone/>
              <a:defRPr lang="fr-FR" sz="3200" kern="1200" smtClean="0">
                <a:solidFill>
                  <a:schemeClr val="bg2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1524000" y="2210672"/>
            <a:ext cx="9144000" cy="88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Devenir à long terme de l’atrésie de l’œsophage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Profils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transomiques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 à l’adolescence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63AD76-7664-AD4D-B28F-9F018BDC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433"/>
          <a:stretch/>
        </p:blipFill>
        <p:spPr>
          <a:xfrm>
            <a:off x="6724706" y="5847429"/>
            <a:ext cx="745598" cy="792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6750" y="6034830"/>
            <a:ext cx="1560898" cy="417199"/>
          </a:xfrm>
          <a:prstGeom prst="rect">
            <a:avLst/>
          </a:prstGeom>
        </p:spPr>
      </p:pic>
      <p:pic>
        <p:nvPicPr>
          <p:cNvPr id="22" name="Picture 8" descr="Laboratoire PRISM - Inserm U1192 | LinkedIn">
            <a:extLst>
              <a:ext uri="{FF2B5EF4-FFF2-40B4-BE49-F238E27FC236}">
                <a16:creationId xmlns:a16="http://schemas.microsoft.com/office/drawing/2014/main" id="{05E49F1E-CEB6-A348-9645-9566063CB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92" y="5874526"/>
            <a:ext cx="737807" cy="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A4D53F5-29D8-FF44-9DA0-BADF1E160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" y="5827297"/>
            <a:ext cx="1407921" cy="832265"/>
          </a:xfrm>
          <a:prstGeom prst="rect">
            <a:avLst/>
          </a:prstGeom>
        </p:spPr>
      </p:pic>
      <p:pic>
        <p:nvPicPr>
          <p:cNvPr id="24" name="Image 1">
            <a:extLst>
              <a:ext uri="{FF2B5EF4-FFF2-40B4-BE49-F238E27FC236}">
                <a16:creationId xmlns:a16="http://schemas.microsoft.com/office/drawing/2014/main" id="{9224588C-4B21-7D41-A910-D37C8B6AA3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33" y="5895079"/>
            <a:ext cx="696110" cy="6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42955" y="6066763"/>
            <a:ext cx="1413330" cy="35333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18" y="5847429"/>
            <a:ext cx="1639847" cy="792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11" y="5919429"/>
            <a:ext cx="1620000" cy="648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69" y="5847429"/>
            <a:ext cx="807038" cy="792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78" y="1125878"/>
            <a:ext cx="5666244" cy="13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4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5945" y="3794122"/>
            <a:ext cx="9144000" cy="704850"/>
          </a:xfrm>
        </p:spPr>
        <p:txBody>
          <a:bodyPr/>
          <a:lstStyle>
            <a:lvl1pPr marL="0" indent="0" algn="ctr">
              <a:buNone/>
              <a:defRPr lang="fr-FR" sz="3200" kern="1200" smtClean="0">
                <a:solidFill>
                  <a:schemeClr val="bg2">
                    <a:lumMod val="50000"/>
                  </a:schemeClr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3168639" y="1114426"/>
            <a:ext cx="5854721" cy="1483874"/>
            <a:chOff x="5308180" y="4400820"/>
            <a:chExt cx="5854721" cy="1483874"/>
          </a:xfrm>
        </p:grpSpPr>
        <p:sp>
          <p:nvSpPr>
            <p:cNvPr id="5" name="ZoneTexte 4"/>
            <p:cNvSpPr txBox="1"/>
            <p:nvPr/>
          </p:nvSpPr>
          <p:spPr>
            <a:xfrm>
              <a:off x="7532385" y="4438144"/>
              <a:ext cx="88357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800" dirty="0">
                  <a:solidFill>
                    <a:srgbClr val="5C4D7D"/>
                  </a:solidFill>
                  <a:latin typeface="Cocogoose Classic Trial ExBold" panose="020B0003020200000002" pitchFamily="34" charset="0"/>
                </a:rPr>
                <a:t>E</a:t>
              </a:r>
              <a:endParaRPr lang="fr-FR" sz="8800" dirty="0">
                <a:solidFill>
                  <a:srgbClr val="5C4D7D"/>
                </a:solidFill>
                <a:latin typeface="Cocogoose Classic Trial Medium" panose="020B0003020200000002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 flipH="1">
              <a:off x="7933595" y="4596764"/>
              <a:ext cx="354563" cy="87707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riangle isocèle 6"/>
            <p:cNvSpPr/>
            <p:nvPr/>
          </p:nvSpPr>
          <p:spPr>
            <a:xfrm>
              <a:off x="7933595" y="4652748"/>
              <a:ext cx="495341" cy="755780"/>
            </a:xfrm>
            <a:prstGeom prst="triangle">
              <a:avLst>
                <a:gd name="adj" fmla="val 650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05594" y="4438144"/>
              <a:ext cx="986167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8800" dirty="0">
                  <a:solidFill>
                    <a:srgbClr val="455E89"/>
                  </a:solidFill>
                  <a:latin typeface="Cocogoose Classic Trial ExBold" panose="020B0003020200000002" pitchFamily="34" charset="0"/>
                </a:rPr>
                <a:t>A</a:t>
              </a:r>
              <a:endParaRPr lang="fr-FR" sz="8800" dirty="0">
                <a:solidFill>
                  <a:srgbClr val="1780A1"/>
                </a:solidFill>
                <a:latin typeface="Cocogoose Classic Trial Medium" panose="020B0003020200000002" pitchFamily="34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5308180" y="4425844"/>
              <a:ext cx="2442308" cy="1446550"/>
              <a:chOff x="4857735" y="2077767"/>
              <a:chExt cx="2442308" cy="1446550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4857735" y="2077767"/>
                <a:ext cx="80182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8800">
                    <a:solidFill>
                      <a:srgbClr val="892B64"/>
                    </a:solidFill>
                    <a:latin typeface="Cocogoose Classic Trial Medium" panose="020B0003020200000002" pitchFamily="34" charset="0"/>
                  </a:defRPr>
                </a:lvl1pPr>
              </a:lstStyle>
              <a:p>
                <a:r>
                  <a:rPr lang="fr-FR" dirty="0"/>
                  <a:t>T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5284368" y="2077767"/>
                <a:ext cx="63991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8800">
                    <a:solidFill>
                      <a:srgbClr val="892B64"/>
                    </a:solidFill>
                    <a:latin typeface="Cocogoose Classic Trial Medium" panose="020B0003020200000002" pitchFamily="34" charset="0"/>
                  </a:defRPr>
                </a:lvl1pPr>
              </a:lstStyle>
              <a:p>
                <a:r>
                  <a:rPr lang="fr-FR" dirty="0"/>
                  <a:t>r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5690215" y="2077767"/>
                <a:ext cx="724878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8800">
                    <a:solidFill>
                      <a:srgbClr val="892B64"/>
                    </a:solidFill>
                    <a:latin typeface="Cocogoose Classic Trial Medium" panose="020B0003020200000002" pitchFamily="34" charset="0"/>
                  </a:defRPr>
                </a:lvl1pPr>
              </a:lstStyle>
              <a:p>
                <a:r>
                  <a:rPr lang="fr-FR" dirty="0"/>
                  <a:t>a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142781" y="2077767"/>
                <a:ext cx="76335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>
                  <a:defRPr sz="8800">
                    <a:solidFill>
                      <a:srgbClr val="892B64"/>
                    </a:solidFill>
                    <a:latin typeface="Cocogoose Classic Trial Medium" panose="020B0003020200000002" pitchFamily="34" charset="0"/>
                  </a:defRPr>
                </a:lvl1pPr>
              </a:lstStyle>
              <a:p>
                <a:r>
                  <a:rPr lang="fr-FR" dirty="0"/>
                  <a:t>n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6634476" y="2077767"/>
                <a:ext cx="66556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800" dirty="0">
                    <a:solidFill>
                      <a:srgbClr val="892B64"/>
                    </a:solidFill>
                    <a:latin typeface="Cocogoose Classic Trial Medium" panose="020B0003020200000002" pitchFamily="34" charset="0"/>
                  </a:rPr>
                  <a:t>s</a:t>
                </a: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8687437" y="4400820"/>
              <a:ext cx="66877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800" dirty="0">
                  <a:solidFill>
                    <a:srgbClr val="1780A1"/>
                  </a:solidFill>
                  <a:latin typeface="Cocogoose Classic Trial Medium" panose="020B0003020200000002" pitchFamily="34" charset="0"/>
                </a:rPr>
                <a:t>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122412" y="4400820"/>
              <a:ext cx="7585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800" dirty="0">
                  <a:solidFill>
                    <a:srgbClr val="1780A1"/>
                  </a:solidFill>
                  <a:latin typeface="Cocogoose Classic Trial Medium" panose="020B0003020200000002" pitchFamily="34" charset="0"/>
                </a:rPr>
                <a:t>o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628050" y="4400820"/>
              <a:ext cx="10534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8800">
                  <a:solidFill>
                    <a:srgbClr val="1780A1"/>
                  </a:solidFill>
                  <a:latin typeface="Cocogoose Classic Trial Medium" panose="020B0003020200000002" pitchFamily="34" charset="0"/>
                </a:defRPr>
              </a:lvl1pPr>
            </a:lstStyle>
            <a:p>
              <a:r>
                <a:rPr lang="fr-FR" dirty="0"/>
                <a:t>m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425199" y="4400820"/>
              <a:ext cx="73770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8800">
                  <a:solidFill>
                    <a:srgbClr val="1780A1"/>
                  </a:solidFill>
                  <a:latin typeface="Cocogoose Classic Trial Medium" panose="020B0003020200000002" pitchFamily="34" charset="0"/>
                </a:defRPr>
              </a:lvl1pPr>
            </a:lstStyle>
            <a:p>
              <a:r>
                <a:rPr lang="fr-FR" dirty="0"/>
                <a:t>e</a:t>
              </a:r>
            </a:p>
          </p:txBody>
        </p:sp>
      </p:grpSp>
      <p:sp>
        <p:nvSpPr>
          <p:cNvPr id="19" name="Sous-titre 2"/>
          <p:cNvSpPr txBox="1">
            <a:spLocks/>
          </p:cNvSpPr>
          <p:nvPr userDrawn="1"/>
        </p:nvSpPr>
        <p:spPr>
          <a:xfrm>
            <a:off x="1524000" y="2210672"/>
            <a:ext cx="9144000" cy="88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Long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term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outcome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esophageal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atresia</a:t>
            </a: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err="1">
                <a:solidFill>
                  <a:schemeClr val="bg2">
                    <a:lumMod val="75000"/>
                  </a:schemeClr>
                </a:solidFill>
              </a:rPr>
              <a:t>Transomics</a:t>
            </a:r>
            <a:r>
              <a:rPr lang="fr-FR" sz="2400" baseline="0" dirty="0">
                <a:solidFill>
                  <a:schemeClr val="bg2">
                    <a:lumMod val="75000"/>
                  </a:schemeClr>
                </a:solidFill>
              </a:rPr>
              <a:t> profiles in adolescence</a:t>
            </a: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63AD76-7664-AD4D-B28F-9F018BDC1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433"/>
          <a:stretch/>
        </p:blipFill>
        <p:spPr>
          <a:xfrm>
            <a:off x="6724706" y="5847429"/>
            <a:ext cx="745598" cy="792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6750" y="6034830"/>
            <a:ext cx="1560898" cy="417199"/>
          </a:xfrm>
          <a:prstGeom prst="rect">
            <a:avLst/>
          </a:prstGeom>
        </p:spPr>
      </p:pic>
      <p:pic>
        <p:nvPicPr>
          <p:cNvPr id="22" name="Picture 8" descr="Laboratoire PRISM - Inserm U1192 | LinkedIn">
            <a:extLst>
              <a:ext uri="{FF2B5EF4-FFF2-40B4-BE49-F238E27FC236}">
                <a16:creationId xmlns:a16="http://schemas.microsoft.com/office/drawing/2014/main" id="{05E49F1E-CEB6-A348-9645-9566063CB0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92" y="5874526"/>
            <a:ext cx="737807" cy="7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A4D53F5-29D8-FF44-9DA0-BADF1E160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" y="5827297"/>
            <a:ext cx="1407921" cy="832265"/>
          </a:xfrm>
          <a:prstGeom prst="rect">
            <a:avLst/>
          </a:prstGeom>
        </p:spPr>
      </p:pic>
      <p:pic>
        <p:nvPicPr>
          <p:cNvPr id="24" name="Image 1">
            <a:extLst>
              <a:ext uri="{FF2B5EF4-FFF2-40B4-BE49-F238E27FC236}">
                <a16:creationId xmlns:a16="http://schemas.microsoft.com/office/drawing/2014/main" id="{9224588C-4B21-7D41-A910-D37C8B6AA3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33" y="5895079"/>
            <a:ext cx="696110" cy="6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42955" y="6066763"/>
            <a:ext cx="1413330" cy="35333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918" y="5847429"/>
            <a:ext cx="1639847" cy="792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11" y="5919429"/>
            <a:ext cx="1620000" cy="648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69" y="5847429"/>
            <a:ext cx="8070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6057"/>
            <a:ext cx="10515600" cy="48209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Parallélogramme 17"/>
          <p:cNvSpPr/>
          <p:nvPr userDrawn="1"/>
        </p:nvSpPr>
        <p:spPr>
          <a:xfrm>
            <a:off x="2990335" y="6392303"/>
            <a:ext cx="9202570" cy="465697"/>
          </a:xfrm>
          <a:prstGeom prst="parallelogram">
            <a:avLst>
              <a:gd name="adj" fmla="val 39317"/>
            </a:avLst>
          </a:prstGeom>
          <a:gradFill flip="none" rotWithShape="1">
            <a:gsLst>
              <a:gs pos="0">
                <a:schemeClr val="accent1"/>
              </a:gs>
              <a:gs pos="20000">
                <a:schemeClr val="accent2"/>
              </a:gs>
              <a:gs pos="40000">
                <a:schemeClr val="accent3"/>
              </a:gs>
              <a:gs pos="60000">
                <a:srgbClr val="515683"/>
              </a:gs>
              <a:gs pos="100000">
                <a:schemeClr val="accent6"/>
              </a:gs>
              <a:gs pos="8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610600" y="644343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59A8D33-C67E-4317-B25E-50C2A871A1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riangle rectangle 22"/>
          <p:cNvSpPr/>
          <p:nvPr userDrawn="1"/>
        </p:nvSpPr>
        <p:spPr>
          <a:xfrm flipH="1">
            <a:off x="11852275" y="6392303"/>
            <a:ext cx="339724" cy="46569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03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8D33-C67E-4317-B25E-50C2A871A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5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Réunion AFAO</a:t>
            </a:r>
          </a:p>
          <a:p>
            <a:r>
              <a:rPr lang="fr-FR" dirty="0"/>
              <a:t>24 juin 2023</a:t>
            </a:r>
          </a:p>
        </p:txBody>
      </p:sp>
    </p:spTree>
    <p:extLst>
      <p:ext uri="{BB962C8B-B14F-4D97-AF65-F5344CB8AC3E}">
        <p14:creationId xmlns:p14="http://schemas.microsoft.com/office/powerpoint/2010/main" val="422085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Phénotype</a:t>
            </a:r>
          </a:p>
          <a:p>
            <a:pPr marL="0" indent="0">
              <a:buNone/>
            </a:pPr>
            <a:r>
              <a:rPr lang="fr-FR" sz="1800" dirty="0"/>
              <a:t>Etude à long terme de la santé et la qualité de vie [Renato + COMAD6 + TransEAsome]</a:t>
            </a:r>
          </a:p>
          <a:p>
            <a:pPr marL="0" indent="0">
              <a:buNone/>
            </a:pPr>
            <a:r>
              <a:rPr lang="fr-FR" sz="1800" dirty="0"/>
              <a:t>Regroupement par présentation cliniques</a:t>
            </a:r>
          </a:p>
          <a:p>
            <a:pPr marL="0" indent="0">
              <a:buNone/>
            </a:pPr>
            <a:r>
              <a:rPr lang="fr-FR" sz="1800" dirty="0"/>
              <a:t>Identification de facteurs associés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 err="1">
                <a:solidFill>
                  <a:srgbClr val="2E6F95"/>
                </a:solidFill>
                <a:latin typeface="Segoe UI Semibold"/>
              </a:rPr>
              <a:t>Omique</a:t>
            </a:r>
            <a:endParaRPr lang="fr-FR" dirty="0">
              <a:solidFill>
                <a:srgbClr val="2E6F95"/>
              </a:solidFill>
              <a:latin typeface="Segoe UI Semibold"/>
            </a:endParaRPr>
          </a:p>
          <a:p>
            <a:pPr marL="0" indent="0">
              <a:buNone/>
            </a:pPr>
            <a:r>
              <a:rPr lang="fr-FR" sz="1800" dirty="0"/>
              <a:t>ADN, ARN, protéines et métabolites à partir des biopsies et du plasma</a:t>
            </a:r>
          </a:p>
          <a:p>
            <a:pPr marL="0" indent="0">
              <a:buNone/>
            </a:pPr>
            <a:r>
              <a:rPr lang="fr-FR" sz="1800" dirty="0"/>
              <a:t>Etude des voies biologiques en particuliers œsophagite à éosinophiles et cancer de l’œsophage</a:t>
            </a:r>
          </a:p>
          <a:p>
            <a:pPr marL="0" indent="0">
              <a:buNone/>
            </a:pPr>
            <a:r>
              <a:rPr lang="fr-FR" sz="1800" dirty="0"/>
              <a:t>Analyse longitudinale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Multi </a:t>
            </a:r>
            <a:r>
              <a:rPr lang="fr-FR" dirty="0" err="1">
                <a:solidFill>
                  <a:srgbClr val="2E6F95"/>
                </a:solidFill>
                <a:latin typeface="Segoe UI Semibold"/>
              </a:rPr>
              <a:t>Omique</a:t>
            </a:r>
            <a:endParaRPr lang="fr-FR" dirty="0">
              <a:solidFill>
                <a:srgbClr val="2E6F95"/>
              </a:solidFill>
              <a:latin typeface="Segoe UI Semibold"/>
            </a:endParaRPr>
          </a:p>
          <a:p>
            <a:pPr marL="0" indent="0">
              <a:buNone/>
            </a:pPr>
            <a:r>
              <a:rPr lang="fr-FR" sz="1800" dirty="0"/>
              <a:t>Interactions entre ADN, ARN, protéines et métabolites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0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CHU de Lille</a:t>
            </a:r>
          </a:p>
          <a:p>
            <a:pPr marL="0" indent="0">
              <a:buNone/>
            </a:pPr>
            <a:r>
              <a:rPr lang="fr-FR" sz="1800" dirty="0"/>
              <a:t>Recherche Impliquant la Personne Humaine (RIPH) : Comité Protection des Personnes, Rédaction protocole et consentement,…</a:t>
            </a:r>
          </a:p>
          <a:p>
            <a:pPr marL="0" indent="0">
              <a:buNone/>
            </a:pPr>
            <a:r>
              <a:rPr lang="fr-FR" sz="1800" dirty="0"/>
              <a:t>Base de données : </a:t>
            </a:r>
            <a:r>
              <a:rPr lang="fr-FR" sz="1800" dirty="0" err="1"/>
              <a:t>electronic</a:t>
            </a:r>
            <a:r>
              <a:rPr lang="fr-FR" sz="1800" dirty="0"/>
              <a:t> Case Report </a:t>
            </a:r>
            <a:r>
              <a:rPr lang="fr-FR" sz="1800" dirty="0" err="1"/>
              <a:t>Form</a:t>
            </a:r>
            <a:r>
              <a:rPr lang="fr-FR" sz="1800" dirty="0"/>
              <a:t> (</a:t>
            </a:r>
            <a:r>
              <a:rPr lang="fr-FR" sz="1800" dirty="0" err="1"/>
              <a:t>eCRF</a:t>
            </a:r>
            <a:r>
              <a:rPr lang="fr-FR" sz="1800" dirty="0"/>
              <a:t>) </a:t>
            </a:r>
            <a:r>
              <a:rPr lang="fr-FR" sz="1800" dirty="0" err="1"/>
              <a:t>Ennov</a:t>
            </a:r>
            <a:r>
              <a:rPr lang="fr-FR" sz="1800" dirty="0"/>
              <a:t> </a:t>
            </a:r>
            <a:r>
              <a:rPr lang="fr-FR" sz="1800" dirty="0" err="1"/>
              <a:t>Clinica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Centres investigateurs</a:t>
            </a:r>
          </a:p>
          <a:p>
            <a:pPr marL="0" indent="0">
              <a:buNone/>
            </a:pPr>
            <a:r>
              <a:rPr lang="fr-FR" sz="1800" dirty="0"/>
              <a:t>Identification des patients : Export de Renato</a:t>
            </a:r>
          </a:p>
          <a:p>
            <a:pPr marL="0" indent="0">
              <a:buNone/>
            </a:pPr>
            <a:r>
              <a:rPr lang="fr-FR" sz="1800" dirty="0"/>
              <a:t>Identification de témoins</a:t>
            </a:r>
          </a:p>
          <a:p>
            <a:pPr marL="0" indent="0">
              <a:buNone/>
            </a:pPr>
            <a:r>
              <a:rPr lang="fr-FR" sz="1800" dirty="0"/>
              <a:t>Réflexion sur le circuit des échantillons</a:t>
            </a:r>
          </a:p>
          <a:p>
            <a:pPr marL="0" indent="0">
              <a:buNone/>
            </a:pPr>
            <a:r>
              <a:rPr lang="fr-FR" sz="1800" dirty="0" err="1"/>
              <a:t>Clinical</a:t>
            </a:r>
            <a:r>
              <a:rPr lang="fr-FR" sz="1800" dirty="0"/>
              <a:t> Trial Agreement</a:t>
            </a:r>
          </a:p>
          <a:p>
            <a:pPr marL="0" indent="0">
              <a:buNone/>
            </a:pPr>
            <a:endParaRPr lang="fr-FR" dirty="0">
              <a:solidFill>
                <a:srgbClr val="2E6F95"/>
              </a:solidFill>
              <a:latin typeface="Segoe UI Semibold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5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560E1-BDDE-E126-BD47-9C2DC3E0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C69D29-A92E-DDDD-3537-DBB4A9D3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Suivi longitudinal unique au monde sur l’atrésie de l’œsophage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Intégration de données </a:t>
            </a:r>
            <a:r>
              <a:rPr lang="fr-FR" sz="2000" dirty="0" err="1"/>
              <a:t>omiques</a:t>
            </a:r>
            <a:endParaRPr lang="fr-FR" sz="2000" dirty="0"/>
          </a:p>
          <a:p>
            <a:pPr lvl="1">
              <a:lnSpc>
                <a:spcPct val="100000"/>
              </a:lnSpc>
            </a:pPr>
            <a:r>
              <a:rPr lang="fr-FR" sz="1600" dirty="0"/>
              <a:t>Biopsie de l’œsophage</a:t>
            </a:r>
          </a:p>
          <a:p>
            <a:pPr lvl="1">
              <a:lnSpc>
                <a:spcPct val="100000"/>
              </a:lnSpc>
            </a:pPr>
            <a:r>
              <a:rPr lang="fr-FR" sz="1600" dirty="0"/>
              <a:t>Plasma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Inclusions : mai 2023 – mai 2026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Résultats finaux :  mai 2028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Données brutes : mise à disposition de la communauté scientifique (France Cohortes)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705858-78AA-5262-6D4B-8AFAB8AD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272" y="5246757"/>
            <a:ext cx="489870" cy="4572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1DBE07-8D1D-2067-0B65-E744B285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142" y="5798759"/>
            <a:ext cx="432000" cy="432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58300E0-87DF-411B-AE7C-10669BFD71D4}"/>
              </a:ext>
            </a:extLst>
          </p:cNvPr>
          <p:cNvSpPr txBox="1"/>
          <p:nvPr/>
        </p:nvSpPr>
        <p:spPr>
          <a:xfrm>
            <a:off x="9752755" y="5111455"/>
            <a:ext cx="1749517" cy="1114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TransEAsome</a:t>
            </a:r>
          </a:p>
          <a:p>
            <a:pPr algn="r">
              <a:lnSpc>
                <a:spcPct val="200000"/>
              </a:lnSpc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@TransEAsome</a:t>
            </a:r>
          </a:p>
        </p:txBody>
      </p:sp>
    </p:spTree>
    <p:extLst>
      <p:ext uri="{BB962C8B-B14F-4D97-AF65-F5344CB8AC3E}">
        <p14:creationId xmlns:p14="http://schemas.microsoft.com/office/powerpoint/2010/main" val="43732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728216"/>
            <a:ext cx="10739284" cy="2724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4800" dirty="0"/>
              <a:t>Des jeunes patients AO et des parents qui s’impliquent en recherche clinique et dans le projet </a:t>
            </a:r>
            <a:r>
              <a:rPr lang="fr-FR" sz="4800" dirty="0" err="1"/>
              <a:t>Transeasome</a:t>
            </a:r>
            <a:r>
              <a:rPr lang="fr-FR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8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S’impliquer en recherche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1506B8-93CA-6924-5F3A-5F2F3180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2400" dirty="0">
                <a:latin typeface="Calibri" panose="020F0502020204030204" pitchFamily="34" charset="0"/>
              </a:rPr>
              <a:t>Recherches menées </a:t>
            </a:r>
            <a:r>
              <a:rPr lang="fr-FR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« avec » </a:t>
            </a:r>
            <a:r>
              <a:rPr lang="fr-FR" sz="2400" dirty="0">
                <a:latin typeface="Calibri" panose="020F0502020204030204" pitchFamily="34" charset="0"/>
              </a:rPr>
              <a:t>et </a:t>
            </a:r>
            <a:r>
              <a:rPr lang="fr-FR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« par »</a:t>
            </a:r>
            <a:r>
              <a:rPr lang="fr-FR" sz="2400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>
                <a:latin typeface="Calibri" panose="020F0502020204030204" pitchFamily="34" charset="0"/>
              </a:rPr>
              <a:t>les patients ou le public et non </a:t>
            </a:r>
            <a:r>
              <a:rPr lang="fr-FR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« pour » </a:t>
            </a:r>
            <a:r>
              <a:rPr lang="fr-FR" sz="2400" dirty="0">
                <a:latin typeface="Calibri" panose="020F0502020204030204" pitchFamily="34" charset="0"/>
              </a:rPr>
              <a:t>ou </a:t>
            </a:r>
            <a:r>
              <a:rPr lang="fr-FR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« à propos » </a:t>
            </a:r>
            <a:r>
              <a:rPr lang="fr-FR" sz="2400" dirty="0">
                <a:latin typeface="Calibri" panose="020F0502020204030204" pitchFamily="34" charset="0"/>
              </a:rPr>
              <a:t>des patients (i.e. participant à un essai clinique)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conseillers : </a:t>
            </a:r>
            <a:r>
              <a:rPr lang="fr-FR" sz="2000" dirty="0" err="1">
                <a:latin typeface="Calibri" panose="020F0502020204030204" pitchFamily="34" charset="0"/>
              </a:rPr>
              <a:t>co</a:t>
            </a:r>
            <a:r>
              <a:rPr lang="fr-FR" sz="2000" dirty="0">
                <a:latin typeface="Calibri" panose="020F0502020204030204" pitchFamily="34" charset="0"/>
              </a:rPr>
              <a:t>-chercheurs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Partenariat actif</a:t>
            </a:r>
          </a:p>
          <a:p>
            <a:pPr marL="457200" lvl="1" indent="0" algn="just">
              <a:buNone/>
            </a:pPr>
            <a:endParaRPr lang="fr-FR" sz="2000" dirty="0">
              <a:latin typeface="Calibri" panose="020F0502020204030204" pitchFamily="34" charset="0"/>
            </a:endParaRPr>
          </a:p>
          <a:p>
            <a:pPr algn="just"/>
            <a:r>
              <a:rPr lang="fr-FR" sz="2400" b="1" dirty="0">
                <a:solidFill>
                  <a:schemeClr val="accent5"/>
                </a:solidFill>
                <a:latin typeface="Calibri" panose="020F0502020204030204" pitchFamily="34" charset="0"/>
              </a:rPr>
              <a:t>En pédiatrie : 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Enfants et adolescents sont les principaux intéressés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Parents/familles/Représentants</a:t>
            </a:r>
          </a:p>
          <a:p>
            <a:pPr lvl="1" algn="just"/>
            <a:endParaRPr lang="fr-FR" sz="2000" dirty="0">
              <a:latin typeface="Calibri" panose="020F0502020204030204" pitchFamily="34" charset="0"/>
            </a:endParaRPr>
          </a:p>
          <a:p>
            <a:pPr marL="457200" lvl="1" indent="0" algn="just">
              <a:buNone/>
            </a:pPr>
            <a:r>
              <a:rPr lang="fr-FR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=&gt; Intégrer leur perspective.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90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S’impliquer en recherche clinique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3"/>
          <a:stretch/>
        </p:blipFill>
        <p:spPr>
          <a:xfrm>
            <a:off x="1316736" y="1130135"/>
            <a:ext cx="7846696" cy="5313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3395" y="1803867"/>
            <a:ext cx="3598605" cy="11670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Patients et parents/représentants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93394" y="4492990"/>
            <a:ext cx="3598605" cy="11670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Public/Kids France</a:t>
            </a:r>
          </a:p>
        </p:txBody>
      </p:sp>
    </p:spTree>
    <p:extLst>
      <p:ext uri="{BB962C8B-B14F-4D97-AF65-F5344CB8AC3E}">
        <p14:creationId xmlns:p14="http://schemas.microsoft.com/office/powerpoint/2010/main" val="137056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d’implication </a:t>
            </a:r>
            <a:r>
              <a:rPr lang="fr-FR" dirty="0" err="1"/>
              <a:t>Transeasome</a:t>
            </a:r>
            <a:r>
              <a:rPr lang="fr-FR" dirty="0"/>
              <a:t> (1)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1506B8-93CA-6924-5F3A-5F2F3180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113306"/>
            <a:ext cx="10515600" cy="4820906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>
                <a:solidFill>
                  <a:schemeClr val="accent5"/>
                </a:solidFill>
              </a:rPr>
              <a:t>2 comités distincts</a:t>
            </a:r>
            <a:endParaRPr lang="fr-FR" sz="2400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92871" y="1527121"/>
          <a:ext cx="5380610" cy="256032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772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Patients/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Users</a:t>
                      </a:r>
                      <a:r>
                        <a:rPr lang="fr-FR" sz="1400" b="0" kern="1200" dirty="0">
                          <a:solidFill>
                            <a:srgbClr val="FF0000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representative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committee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Frédéric Gottrand 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pédiatre gastro-entérologue CHU Lille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Mélanie Leroy 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cheffe de projet TransEAsome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Frédéric Armand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membre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l’AFAO</a:t>
                      </a:r>
                      <a:endParaRPr lang="fr-FR" sz="12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Viviane Armand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membre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l’AFAO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Fanny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Krimou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membre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l’AFAO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</a:t>
                      </a:r>
                      <a:r>
                        <a:rPr lang="fr-F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Therizols</a:t>
                      </a:r>
                      <a:r>
                        <a:rPr lang="fr-FR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membre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l’AFAO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Parents :  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Ségolène Gaillard 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cheffe de projet, responsable </a:t>
                      </a:r>
                      <a:r>
                        <a:rPr lang="fr-F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KidsFrance</a:t>
                      </a: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CIC Lyon coordination implication des patients et du public </a:t>
                      </a:r>
                      <a:r>
                        <a:rPr lang="fr-F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Pedstart</a:t>
                      </a:r>
                      <a:endParaRPr lang="fr-FR" sz="12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11180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328492" y="2934736"/>
          <a:ext cx="5540420" cy="265176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79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00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Young patients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fr-FR" sz="1400" b="0" kern="1200" dirty="0" err="1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committee</a:t>
                      </a:r>
                      <a:r>
                        <a:rPr lang="fr-FR" sz="1400" b="0" kern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Segoe UI Historic" panose="020B0502040204020203" pitchFamily="34" charset="0"/>
                          <a:cs typeface="Segoe UI Semibold" panose="020B0702040204020203" pitchFamily="34" charset="0"/>
                        </a:rPr>
                        <a:t> + Kids France group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Jeunes patients entre 12 et 18 ans (7 à 8 jeunes, pas plus de 10/12)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Patient 1, garçon, 12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2, fille, 14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3, fille, 16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4, garçon,</a:t>
                      </a:r>
                      <a:r>
                        <a:rPr lang="fr-FR" sz="12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 ans</a:t>
                      </a:r>
                      <a:endParaRPr lang="fr-FR" sz="1200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5, fille, 16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6811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…autres</a:t>
                      </a:r>
                      <a:r>
                        <a:rPr lang="fr-FR" sz="12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membres en cours de recrutement</a:t>
                      </a:r>
                      <a:endParaRPr lang="fr-FR" sz="1200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Membres de Kids France </a:t>
                      </a:r>
                      <a:r>
                        <a:rPr lang="fr-FR" sz="12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lorsque nécessaire pour l’activité)</a:t>
                      </a:r>
                      <a:endParaRPr lang="fr-FR" sz="12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tx1"/>
                        </a:solidFill>
                        <a:latin typeface="Segoe UI Semibold" panose="020B0702040204020203" pitchFamily="34" charset="0"/>
                        <a:ea typeface="Segoe UI Historic" panose="020B05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Ségolène Gaillard </a:t>
                      </a:r>
                      <a:r>
                        <a:rPr lang="fr-FR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cheffe de projet, responsable</a:t>
                      </a:r>
                      <a:r>
                        <a:rPr lang="fr-FR" sz="12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KidsFrance</a:t>
                      </a:r>
                      <a:r>
                        <a:rPr lang="fr-FR" sz="12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CIC Lyon coordination implication des patients et du public </a:t>
                      </a:r>
                      <a:r>
                        <a:rPr lang="fr-FR" sz="1200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Pedstart</a:t>
                      </a:r>
                      <a:endParaRPr lang="fr-FR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11180"/>
                  </a:ext>
                </a:extLst>
              </a:tr>
            </a:tbl>
          </a:graphicData>
        </a:graphic>
      </p:graphicFrame>
      <p:sp>
        <p:nvSpPr>
          <p:cNvPr id="3" name="Flèche courbée vers la droite 2"/>
          <p:cNvSpPr/>
          <p:nvPr/>
        </p:nvSpPr>
        <p:spPr>
          <a:xfrm rot="8821483">
            <a:off x="6858241" y="1535586"/>
            <a:ext cx="731520" cy="1216152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634986" y="1769263"/>
            <a:ext cx="225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Rapport de la séance/réunion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3139862" y="4237407"/>
            <a:ext cx="484632" cy="978408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1427" y="4373956"/>
            <a:ext cx="268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5"/>
                </a:solidFill>
              </a:rPr>
              <a:t>Rapport global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92408" y="5256864"/>
            <a:ext cx="450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Décisions du </a:t>
            </a:r>
            <a:r>
              <a:rPr lang="fr-FR" b="1" dirty="0" err="1"/>
              <a:t>Steering</a:t>
            </a:r>
            <a:r>
              <a:rPr lang="fr-FR" b="1" dirty="0"/>
              <a:t> </a:t>
            </a:r>
            <a:r>
              <a:rPr lang="fr-FR" b="1" dirty="0" err="1"/>
              <a:t>committee</a:t>
            </a:r>
            <a:r>
              <a:rPr lang="fr-FR" b="1" dirty="0"/>
              <a:t> du projet</a:t>
            </a:r>
          </a:p>
        </p:txBody>
      </p:sp>
      <p:sp>
        <p:nvSpPr>
          <p:cNvPr id="13" name="Flèche courbée vers la droite 12"/>
          <p:cNvSpPr/>
          <p:nvPr/>
        </p:nvSpPr>
        <p:spPr>
          <a:xfrm rot="16838416">
            <a:off x="5768681" y="5489868"/>
            <a:ext cx="731520" cy="1216152"/>
          </a:xfrm>
          <a:prstGeom prst="curved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86201" y="5612437"/>
            <a:ext cx="518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5"/>
                </a:solidFill>
              </a:rPr>
              <a:t>Retour sur implication : impact des avis rendus sur le projet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80441" y="1619915"/>
            <a:ext cx="524301" cy="99983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799959" y="447698"/>
            <a:ext cx="2258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5"/>
                </a:solidFill>
              </a:rPr>
              <a:t>Evaluation de l’impact par Kids France </a:t>
            </a:r>
          </a:p>
        </p:txBody>
      </p:sp>
    </p:spTree>
    <p:extLst>
      <p:ext uri="{BB962C8B-B14F-4D97-AF65-F5344CB8AC3E}">
        <p14:creationId xmlns:p14="http://schemas.microsoft.com/office/powerpoint/2010/main" val="1140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  <p:bldP spid="12" grpId="0"/>
      <p:bldP spid="13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d’implication </a:t>
            </a:r>
            <a:r>
              <a:rPr lang="fr-FR" dirty="0" err="1"/>
              <a:t>Transeasome</a:t>
            </a:r>
            <a:r>
              <a:rPr lang="fr-FR" dirty="0"/>
              <a:t> (2)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1506B8-93CA-6924-5F3A-5F2F3180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057"/>
            <a:ext cx="10515600" cy="48209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dirty="0"/>
              <a:t>Revue du </a:t>
            </a:r>
            <a:r>
              <a:rPr lang="fr-FR" sz="2400" b="1" dirty="0">
                <a:solidFill>
                  <a:schemeClr val="accent5"/>
                </a:solidFill>
              </a:rPr>
              <a:t>plan d’implication des patients et du public </a:t>
            </a:r>
            <a:r>
              <a:rPr lang="fr-FR" sz="2400" dirty="0"/>
              <a:t>pour le projet</a:t>
            </a:r>
          </a:p>
          <a:p>
            <a:pPr lvl="1" algn="just"/>
            <a:r>
              <a:rPr lang="fr-FR" sz="2000" dirty="0"/>
              <a:t>Charte à approuver par tous, lors d’une prochaine séance</a:t>
            </a:r>
          </a:p>
          <a:p>
            <a:pPr lvl="0" algn="just"/>
            <a:endParaRPr lang="fr-FR" sz="900" b="1" dirty="0">
              <a:solidFill>
                <a:schemeClr val="accent5"/>
              </a:solidFill>
            </a:endParaRPr>
          </a:p>
          <a:p>
            <a:pPr lvl="0" algn="just"/>
            <a:r>
              <a:rPr lang="fr-FR" sz="2400" b="1" dirty="0">
                <a:solidFill>
                  <a:schemeClr val="accent5"/>
                </a:solidFill>
              </a:rPr>
              <a:t>Conception – Février 2023 à Avril 2023</a:t>
            </a:r>
          </a:p>
          <a:p>
            <a:pPr lvl="1" algn="just"/>
            <a:r>
              <a:rPr lang="fr-FR" sz="2000" dirty="0"/>
              <a:t>Implication avant soumissions réglementaires: </a:t>
            </a:r>
          </a:p>
          <a:p>
            <a:pPr marL="0" indent="0">
              <a:buNone/>
            </a:pPr>
            <a:endParaRPr lang="fr-FR" sz="17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 algn="just">
              <a:lnSpc>
                <a:spcPct val="100000"/>
              </a:lnSpc>
            </a:pPr>
            <a:r>
              <a:rPr lang="fr-FR" sz="2000" b="1" dirty="0"/>
              <a:t>1 à 2 réunions en </a:t>
            </a:r>
            <a:r>
              <a:rPr lang="fr-FR" sz="2000" b="1" dirty="0" err="1"/>
              <a:t>visio</a:t>
            </a:r>
            <a:r>
              <a:rPr lang="fr-FR" sz="2000" b="1" dirty="0"/>
              <a:t> pour chaque comité, avant fin mars 2023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67816" y="2824163"/>
          <a:ext cx="10056368" cy="2560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28184">
                  <a:extLst>
                    <a:ext uri="{9D8B030D-6E8A-4147-A177-3AD203B41FA5}">
                      <a16:colId xmlns:a16="http://schemas.microsoft.com/office/drawing/2014/main" val="1199491606"/>
                    </a:ext>
                  </a:extLst>
                </a:gridCol>
                <a:gridCol w="5028184">
                  <a:extLst>
                    <a:ext uri="{9D8B030D-6E8A-4147-A177-3AD203B41FA5}">
                      <a16:colId xmlns:a16="http://schemas.microsoft.com/office/drawing/2014/main" val="2541022618"/>
                    </a:ext>
                  </a:extLst>
                </a:gridCol>
              </a:tblGrid>
              <a:tr h="332430">
                <a:tc>
                  <a:txBody>
                    <a:bodyPr/>
                    <a:lstStyle/>
                    <a:p>
                      <a:r>
                        <a:rPr lang="fr-FR" dirty="0"/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Qui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Revue du design du projet : objectifs, critères de jugement (dont</a:t>
                      </a:r>
                      <a:r>
                        <a:rPr lang="fr-FR" baseline="0" dirty="0"/>
                        <a:t> ceux propres aux patients), déroulement de l’étude et examens réalisés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</a:t>
                      </a:r>
                    </a:p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Revue des données à recueillir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</a:t>
                      </a:r>
                    </a:p>
                    <a:p>
                      <a:r>
                        <a:rPr lang="fr-FR" dirty="0"/>
                        <a:t>Comité des jeunes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8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Revue des documents d’information et consentement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3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66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d’implication </a:t>
            </a:r>
            <a:r>
              <a:rPr lang="fr-FR" dirty="0" err="1"/>
              <a:t>Transeasome</a:t>
            </a:r>
            <a:r>
              <a:rPr lang="fr-FR" dirty="0"/>
              <a:t> (3)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1506B8-93CA-6924-5F3A-5F2F3180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057"/>
            <a:ext cx="10515600" cy="4820906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fr-FR" sz="2200" b="1" dirty="0">
                <a:solidFill>
                  <a:schemeClr val="accent5"/>
                </a:solidFill>
              </a:rPr>
              <a:t>Réunions régulières du comité des représentants des patients/usagers et du comité des jeunes patients – Jusqu’à 2028</a:t>
            </a:r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endParaRPr lang="fr-FR" sz="2000" dirty="0"/>
          </a:p>
          <a:p>
            <a:pPr marL="457200" lvl="1" indent="0" algn="just">
              <a:buNone/>
            </a:pPr>
            <a:r>
              <a:rPr lang="fr-FR" sz="2000" b="1" dirty="0"/>
              <a:t>Rythme environ tous les 3 à 6 mois </a:t>
            </a:r>
          </a:p>
          <a:p>
            <a:pPr marL="457200" lvl="1" indent="0" algn="just">
              <a:buNone/>
            </a:pPr>
            <a:endParaRPr lang="fr-FR" sz="800" b="1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67816" y="1912775"/>
          <a:ext cx="10056368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28184">
                  <a:extLst>
                    <a:ext uri="{9D8B030D-6E8A-4147-A177-3AD203B41FA5}">
                      <a16:colId xmlns:a16="http://schemas.microsoft.com/office/drawing/2014/main" val="1199491606"/>
                    </a:ext>
                  </a:extLst>
                </a:gridCol>
                <a:gridCol w="5028184">
                  <a:extLst>
                    <a:ext uri="{9D8B030D-6E8A-4147-A177-3AD203B41FA5}">
                      <a16:colId xmlns:a16="http://schemas.microsoft.com/office/drawing/2014/main" val="2541022618"/>
                    </a:ext>
                  </a:extLst>
                </a:gridCol>
              </a:tblGrid>
              <a:tr h="311008">
                <a:tc>
                  <a:txBody>
                    <a:bodyPr/>
                    <a:lstStyle/>
                    <a:p>
                      <a:r>
                        <a:rPr lang="fr-FR" dirty="0"/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Qui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Participation des jeunes patients aux décisions concernant le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</a:t>
                      </a:r>
                    </a:p>
                    <a:p>
                      <a:r>
                        <a:rPr lang="fr-FR" dirty="0"/>
                        <a:t>Comité des jeunes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Suivi des changements au protocole pouvant impacter les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</a:t>
                      </a:r>
                    </a:p>
                    <a:p>
                      <a:r>
                        <a:rPr lang="fr-FR" dirty="0"/>
                        <a:t>Comité des jeunes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8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Suivi du déroulement du projet en adéquation avec les besoins des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</a:t>
                      </a:r>
                    </a:p>
                    <a:p>
                      <a:r>
                        <a:rPr lang="fr-FR" dirty="0"/>
                        <a:t>Comité des jeunes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3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00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08BEE-0714-398C-A7F9-CB78E00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 d’implication </a:t>
            </a:r>
            <a:r>
              <a:rPr lang="fr-FR" dirty="0" err="1"/>
              <a:t>Transeasome</a:t>
            </a:r>
            <a:r>
              <a:rPr lang="fr-FR" dirty="0"/>
              <a:t> (4)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B629F4-A1B3-350A-B12D-747DD259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51506B8-93CA-6924-5F3A-5F2F3180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057"/>
            <a:ext cx="10515600" cy="4820906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70000"/>
              </a:lnSpc>
            </a:pPr>
            <a:r>
              <a:rPr lang="fr-FR" sz="2200" b="1" dirty="0">
                <a:solidFill>
                  <a:schemeClr val="accent5"/>
                </a:solidFill>
              </a:rPr>
              <a:t>Revue des données et de l’analyse, interprétation avec l’équipe du projet</a:t>
            </a:r>
          </a:p>
          <a:p>
            <a:pPr lvl="0" algn="just">
              <a:lnSpc>
                <a:spcPct val="70000"/>
              </a:lnSpc>
            </a:pPr>
            <a:r>
              <a:rPr lang="fr-FR" sz="2200" b="1" dirty="0">
                <a:solidFill>
                  <a:schemeClr val="accent5"/>
                </a:solidFill>
              </a:rPr>
              <a:t>Communication aux patients et au public, avant, pendant et après le projet – Jusqu’en 2028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sz="2200" b="1" dirty="0">
              <a:solidFill>
                <a:schemeClr val="accent5"/>
              </a:solidFill>
            </a:endParaRPr>
          </a:p>
          <a:p>
            <a:r>
              <a:rPr lang="fr-FR" sz="2200" b="1" dirty="0">
                <a:solidFill>
                  <a:schemeClr val="accent5"/>
                </a:solidFill>
              </a:rPr>
              <a:t>Autres implications si les participants le décident en cours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946874" y="2206269"/>
          <a:ext cx="10056368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28184">
                  <a:extLst>
                    <a:ext uri="{9D8B030D-6E8A-4147-A177-3AD203B41FA5}">
                      <a16:colId xmlns:a16="http://schemas.microsoft.com/office/drawing/2014/main" val="1199491606"/>
                    </a:ext>
                  </a:extLst>
                </a:gridCol>
                <a:gridCol w="5028184">
                  <a:extLst>
                    <a:ext uri="{9D8B030D-6E8A-4147-A177-3AD203B41FA5}">
                      <a16:colId xmlns:a16="http://schemas.microsoft.com/office/drawing/2014/main" val="2541022618"/>
                    </a:ext>
                  </a:extLst>
                </a:gridCol>
              </a:tblGrid>
              <a:tr h="311008">
                <a:tc>
                  <a:txBody>
                    <a:bodyPr/>
                    <a:lstStyle/>
                    <a:p>
                      <a:r>
                        <a:rPr lang="fr-FR" dirty="0"/>
                        <a:t>Activité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Qui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43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Diffusion du projet au début du recrutement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 </a:t>
                      </a:r>
                    </a:p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Diffusion régulière de l’avancement du projet (format à définir avec les jeunes et Kids France)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 </a:t>
                      </a:r>
                    </a:p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68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Résultats de l’étude : communication grand public du résumé du rapport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patients/usagers </a:t>
                      </a:r>
                    </a:p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9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Communication</a:t>
                      </a:r>
                      <a:r>
                        <a:rPr lang="fr-FR" baseline="0" dirty="0"/>
                        <a:t> scientifiques « vulgarisées » grand public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Comité des représentants de </a:t>
                      </a:r>
                      <a:r>
                        <a:rPr lang="fr-FR"/>
                        <a:t>patients/usagers ?</a:t>
                      </a:r>
                      <a:endParaRPr lang="fr-FR" dirty="0"/>
                    </a:p>
                    <a:p>
                      <a:r>
                        <a:rPr lang="fr-FR" dirty="0"/>
                        <a:t>Comité des jeunes patients + Kids 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93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9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669414"/>
            <a:ext cx="10515600" cy="939800"/>
          </a:xfrm>
        </p:spPr>
        <p:txBody>
          <a:bodyPr>
            <a:noAutofit/>
          </a:bodyPr>
          <a:lstStyle/>
          <a:p>
            <a:pPr algn="ctr"/>
            <a:r>
              <a:rPr lang="fr-FR" sz="6000" dirty="0"/>
              <a:t>Présentation du projet </a:t>
            </a:r>
            <a:r>
              <a:rPr lang="fr-FR" sz="6000" dirty="0" err="1"/>
              <a:t>Transeasome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063784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669414"/>
            <a:ext cx="10515600" cy="939800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Retour sur l’implication des comités</a:t>
            </a:r>
          </a:p>
        </p:txBody>
      </p:sp>
    </p:spTree>
    <p:extLst>
      <p:ext uri="{BB962C8B-B14F-4D97-AF65-F5344CB8AC3E}">
        <p14:creationId xmlns:p14="http://schemas.microsoft.com/office/powerpoint/2010/main" val="2215927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Réunions des comités – </a:t>
            </a:r>
            <a:r>
              <a:rPr lang="fr-FR" sz="3600" b="1" dirty="0" err="1"/>
              <a:t>Fév</a:t>
            </a:r>
            <a:r>
              <a:rPr lang="fr-FR" sz="3600" b="1" dirty="0"/>
              <a:t>/Juin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8550" y="2115671"/>
            <a:ext cx="5275729" cy="2922494"/>
          </a:xfr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fr-FR" sz="2400" dirty="0">
                <a:solidFill>
                  <a:schemeClr val="accent5"/>
                </a:solidFill>
                <a:latin typeface="+mj-lt"/>
              </a:rPr>
              <a:t>Comité des jeunes patients</a:t>
            </a:r>
          </a:p>
          <a:p>
            <a:pPr lvl="1" algn="just"/>
            <a:r>
              <a:rPr lang="fr-FR" sz="2000" dirty="0">
                <a:latin typeface="+mj-lt"/>
              </a:rPr>
              <a:t>2 réunions virtuelles (mars 2023)</a:t>
            </a:r>
          </a:p>
          <a:p>
            <a:pPr lvl="1" algn="just"/>
            <a:r>
              <a:rPr lang="fr-FR" sz="2000" dirty="0">
                <a:latin typeface="+mj-lt"/>
              </a:rPr>
              <a:t>1 questionnaire (juin 2023)</a:t>
            </a:r>
          </a:p>
          <a:p>
            <a:pPr lvl="1" algn="just"/>
            <a:endParaRPr lang="fr-FR" sz="900" dirty="0">
              <a:latin typeface="+mj-lt"/>
            </a:endParaRPr>
          </a:p>
          <a:p>
            <a:pPr marL="457200" lvl="1" indent="0" algn="just">
              <a:buNone/>
            </a:pPr>
            <a:endParaRPr lang="fr-FR" sz="2000" dirty="0">
              <a:latin typeface="+mj-lt"/>
            </a:endParaRPr>
          </a:p>
          <a:p>
            <a:pPr lvl="1" algn="just"/>
            <a:r>
              <a:rPr lang="fr-FR" sz="2000" dirty="0">
                <a:latin typeface="+mj-lt"/>
              </a:rPr>
              <a:t>Revue des notes d’information</a:t>
            </a:r>
          </a:p>
          <a:p>
            <a:pPr marL="457200" lvl="1" indent="0" algn="just">
              <a:buNone/>
            </a:pPr>
            <a:r>
              <a:rPr lang="fr-FR" sz="2000" dirty="0">
                <a:latin typeface="+mj-lt"/>
              </a:rPr>
              <a:t>(avec le groupe Kids France)</a:t>
            </a:r>
          </a:p>
          <a:p>
            <a:pPr lvl="1" algn="just"/>
            <a:r>
              <a:rPr lang="fr-FR" sz="2000" dirty="0">
                <a:latin typeface="+mj-lt"/>
              </a:rPr>
              <a:t>Revue des données</a:t>
            </a:r>
          </a:p>
          <a:p>
            <a:pPr lvl="1" algn="just"/>
            <a:r>
              <a:rPr lang="fr-FR" sz="2000" dirty="0">
                <a:latin typeface="+mj-lt"/>
              </a:rPr>
              <a:t>Retour sur l’implication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03579" y="2115671"/>
            <a:ext cx="5275729" cy="292249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>
                <a:solidFill>
                  <a:schemeClr val="accent5"/>
                </a:solidFill>
                <a:latin typeface="+mj-lt"/>
              </a:rPr>
              <a:t>Comité des parents/représentants</a:t>
            </a:r>
          </a:p>
          <a:p>
            <a:pPr lvl="1" algn="just"/>
            <a:r>
              <a:rPr lang="fr-FR" sz="2000" dirty="0">
                <a:latin typeface="+mj-lt"/>
              </a:rPr>
              <a:t>3 réunions virtuelles </a:t>
            </a:r>
          </a:p>
          <a:p>
            <a:pPr marL="457200" lvl="1" indent="0" algn="just">
              <a:buNone/>
            </a:pPr>
            <a:r>
              <a:rPr lang="fr-FR" sz="2000" dirty="0">
                <a:latin typeface="+mj-lt"/>
              </a:rPr>
              <a:t>(février à juin 2023)</a:t>
            </a:r>
          </a:p>
          <a:p>
            <a:pPr lvl="1" algn="just"/>
            <a:endParaRPr lang="fr-FR" sz="2000" dirty="0">
              <a:latin typeface="+mj-lt"/>
            </a:endParaRPr>
          </a:p>
          <a:p>
            <a:pPr lvl="1" algn="just"/>
            <a:r>
              <a:rPr lang="fr-FR" sz="2000" dirty="0">
                <a:latin typeface="+mj-lt"/>
              </a:rPr>
              <a:t>Revue du protocole</a:t>
            </a:r>
          </a:p>
          <a:p>
            <a:pPr lvl="1" algn="just"/>
            <a:r>
              <a:rPr lang="fr-FR" sz="2000" dirty="0">
                <a:latin typeface="+mj-lt"/>
              </a:rPr>
              <a:t>Revue des données</a:t>
            </a:r>
          </a:p>
          <a:p>
            <a:pPr lvl="1" algn="just"/>
            <a:r>
              <a:rPr lang="fr-FR" sz="2000" dirty="0">
                <a:latin typeface="+mj-lt"/>
              </a:rPr>
              <a:t>Retour sur l’implication</a:t>
            </a:r>
          </a:p>
        </p:txBody>
      </p:sp>
    </p:spTree>
    <p:extLst>
      <p:ext uri="{BB962C8B-B14F-4D97-AF65-F5344CB8AC3E}">
        <p14:creationId xmlns:p14="http://schemas.microsoft.com/office/powerpoint/2010/main" val="231429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Autofit/>
          </a:bodyPr>
          <a:lstStyle/>
          <a:p>
            <a:r>
              <a:rPr lang="fr-FR" sz="3600" dirty="0"/>
              <a:t>Avis/remarques émis - Prise en compte (Proto 1)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6057"/>
            <a:ext cx="5257800" cy="482090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Avis sur le protocole</a:t>
            </a:r>
          </a:p>
          <a:p>
            <a:pPr lvl="1" algn="just"/>
            <a:r>
              <a:rPr lang="fr-FR" sz="2000" b="1" dirty="0"/>
              <a:t>Importance du projet pour:</a:t>
            </a:r>
          </a:p>
          <a:p>
            <a:pPr lvl="2" algn="just"/>
            <a:r>
              <a:rPr lang="fr-FR" sz="1600" dirty="0"/>
              <a:t>en connaître plus sur les  RGO peu évidents, peu connus…</a:t>
            </a:r>
          </a:p>
          <a:p>
            <a:pPr lvl="2" algn="just"/>
            <a:r>
              <a:rPr lang="fr-FR" sz="1600" dirty="0"/>
              <a:t>la connaissance de l’évolution de l’AO et la qualité de vie future à l’adolescence</a:t>
            </a:r>
          </a:p>
          <a:p>
            <a:pPr lvl="2" algn="just"/>
            <a:r>
              <a:rPr lang="fr-FR" sz="1600" dirty="0"/>
              <a:t>sensibiliser les professionnels. Données scientifiques nécessaires</a:t>
            </a:r>
          </a:p>
          <a:p>
            <a:pPr marL="914400" lvl="2" indent="0" algn="just">
              <a:buNone/>
            </a:pPr>
            <a:endParaRPr lang="fr-FR" sz="800" dirty="0"/>
          </a:p>
          <a:p>
            <a:pPr lvl="1" algn="just"/>
            <a:r>
              <a:rPr lang="fr-FR" sz="2000" b="1" dirty="0"/>
              <a:t>Objectif secondaire du projet plus important </a:t>
            </a:r>
            <a:r>
              <a:rPr lang="fr-FR" sz="2000" dirty="0"/>
              <a:t>pour le comité car il y a déjà des informations sur la prévalence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0" y="1356057"/>
            <a:ext cx="5257800" cy="4955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800" b="1" dirty="0">
                <a:solidFill>
                  <a:schemeClr val="accent5"/>
                </a:solidFill>
              </a:rPr>
              <a:t>Retour du comité directeur</a:t>
            </a:r>
          </a:p>
          <a:p>
            <a:pPr lvl="1" algn="just"/>
            <a:r>
              <a:rPr lang="fr-FR" sz="3200" dirty="0"/>
              <a:t>OK déjà pris en compte dans le projet</a:t>
            </a:r>
          </a:p>
          <a:p>
            <a:pPr marL="457200" lvl="1" indent="0" algn="just">
              <a:buNone/>
            </a:pPr>
            <a:endParaRPr lang="fr-FR" sz="1600" dirty="0"/>
          </a:p>
          <a:p>
            <a:pPr lvl="1" algn="just"/>
            <a:endParaRPr lang="fr-FR" sz="1600" dirty="0"/>
          </a:p>
          <a:p>
            <a:pPr lvl="1" algn="just"/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  <a:p>
            <a:pPr lvl="1" algn="just"/>
            <a:r>
              <a:rPr lang="fr-FR" sz="3200" dirty="0"/>
              <a:t>Réponse du promoteur:</a:t>
            </a:r>
          </a:p>
          <a:p>
            <a:pPr marL="457200" lvl="1" indent="0" algn="just">
              <a:buNone/>
            </a:pPr>
            <a:r>
              <a:rPr lang="fr-FR" sz="2300" i="1" dirty="0"/>
              <a:t>« La définition de l’objectif principal du protocole a découlé d’une </a:t>
            </a:r>
            <a:r>
              <a:rPr lang="fr-FR" sz="2300" b="1" i="1" dirty="0">
                <a:solidFill>
                  <a:schemeClr val="accent5"/>
                </a:solidFill>
              </a:rPr>
              <a:t>discussion avec les </a:t>
            </a:r>
            <a:r>
              <a:rPr lang="fr-FR" sz="2300" b="1" i="1" dirty="0" err="1">
                <a:solidFill>
                  <a:schemeClr val="accent5"/>
                </a:solidFill>
              </a:rPr>
              <a:t>méthodologistes</a:t>
            </a:r>
            <a:r>
              <a:rPr lang="fr-FR" sz="2300" i="1" dirty="0"/>
              <a:t>. Le protocole doit </a:t>
            </a:r>
            <a:r>
              <a:rPr lang="fr-FR" sz="2300" b="1" i="1" dirty="0">
                <a:solidFill>
                  <a:schemeClr val="accent5"/>
                </a:solidFill>
              </a:rPr>
              <a:t>justifier le nombre de patients et les données collectées</a:t>
            </a:r>
            <a:r>
              <a:rPr lang="fr-FR" sz="2300" i="1" dirty="0"/>
              <a:t>. Il ne témoigne pas l’importance que nous portons sur tel ou tel aspect de l’atrésie de l’œsophage. Le RGO est connu, notamment sa prévalence à 6 ans, ce qui permet de calculer un effectif de patients nécessaires. C’est pour cela qu’il a été mis comme objectif principal. </a:t>
            </a:r>
            <a:r>
              <a:rPr lang="fr-FR" sz="2300" b="1" i="1" dirty="0">
                <a:solidFill>
                  <a:schemeClr val="accent5"/>
                </a:solidFill>
              </a:rPr>
              <a:t>Mais calculer la prévalence du RGO à 13-14 ans, n’est clairement pas notre but principal </a:t>
            </a:r>
            <a:r>
              <a:rPr lang="fr-FR" sz="2300" i="1" dirty="0"/>
              <a:t>avec cette étude. C’est plus les mécanismes derrière, d’où les analyses </a:t>
            </a:r>
            <a:r>
              <a:rPr lang="fr-FR" sz="2300" i="1" dirty="0" err="1"/>
              <a:t>omiques</a:t>
            </a:r>
            <a:r>
              <a:rPr lang="fr-FR" sz="2300" i="1" dirty="0"/>
              <a:t>.  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096000" y="1356057"/>
            <a:ext cx="0" cy="482090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82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Autofit/>
          </a:bodyPr>
          <a:lstStyle/>
          <a:p>
            <a:r>
              <a:rPr lang="fr-FR" sz="3600" dirty="0"/>
              <a:t>Avis/remarques émis - Prise en compte (Proto 2)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6057"/>
            <a:ext cx="5257800" cy="482090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5"/>
                </a:solidFill>
              </a:rPr>
              <a:t>Avis sur le protocole</a:t>
            </a:r>
          </a:p>
          <a:p>
            <a:pPr lvl="1" algn="just"/>
            <a:r>
              <a:rPr lang="fr-FR" sz="2000" b="1" dirty="0"/>
              <a:t>Design simple, pas de contrainte particulière</a:t>
            </a:r>
          </a:p>
          <a:p>
            <a:pPr lvl="2" algn="just"/>
            <a:r>
              <a:rPr lang="fr-FR" sz="1600" dirty="0"/>
              <a:t>Attention à coupler aux venues habituelles</a:t>
            </a:r>
          </a:p>
          <a:p>
            <a:pPr marL="914400" lvl="2" indent="0" algn="just">
              <a:buNone/>
            </a:pP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0" y="1356057"/>
            <a:ext cx="5257800" cy="495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5"/>
                </a:solidFill>
              </a:rPr>
              <a:t>Retour du comité directeur</a:t>
            </a:r>
          </a:p>
          <a:p>
            <a:pPr marL="457200" lvl="1" indent="0" algn="just">
              <a:buNone/>
            </a:pPr>
            <a:r>
              <a:rPr lang="fr-FR" sz="2000" dirty="0"/>
              <a:t>OK déjà prévu ainsi</a:t>
            </a:r>
          </a:p>
          <a:p>
            <a:pPr marL="457200" lvl="1" indent="0" algn="just">
              <a:buNone/>
            </a:pPr>
            <a:endParaRPr lang="fr-FR" sz="1600" dirty="0"/>
          </a:p>
          <a:p>
            <a:pPr marL="457200" lvl="1" indent="0" algn="just">
              <a:buNone/>
            </a:pPr>
            <a:endParaRPr lang="fr-FR" sz="16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096000" y="1356057"/>
            <a:ext cx="0" cy="482090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15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82835" cy="939800"/>
          </a:xfrm>
        </p:spPr>
        <p:txBody>
          <a:bodyPr>
            <a:noAutofit/>
          </a:bodyPr>
          <a:lstStyle/>
          <a:p>
            <a:r>
              <a:rPr lang="fr-FR" sz="3600" dirty="0"/>
              <a:t>Avis/remarques émis - Prise en compte (Données)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3" y="1236434"/>
            <a:ext cx="11658600" cy="5572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2034989" y="365126"/>
            <a:ext cx="9318812" cy="5963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CRF en cours de construction:</a:t>
            </a:r>
          </a:p>
          <a:p>
            <a:endParaRPr lang="fr-FR" b="1" i="1" dirty="0"/>
          </a:p>
          <a:p>
            <a:r>
              <a:rPr lang="fr-FR" b="1" i="1" dirty="0"/>
              <a:t>« Super intéressant </a:t>
            </a:r>
          </a:p>
          <a:p>
            <a:r>
              <a:rPr lang="fr-FR" b="1" i="1" dirty="0"/>
              <a:t>Il faut prendre un peu de temps avec M. pour voir ce qu’on peut ajouter/modifier sans trop alourdir le CRF. </a:t>
            </a:r>
          </a:p>
          <a:p>
            <a:r>
              <a:rPr lang="fr-FR" b="1" i="1" dirty="0"/>
              <a:t>Je retiens :</a:t>
            </a:r>
          </a:p>
          <a:p>
            <a:r>
              <a:rPr lang="fr-FR" b="1" i="1" dirty="0"/>
              <a:t>- Formulation de certaines questions peut être trop négatives et pas assez neutres </a:t>
            </a:r>
          </a:p>
          <a:p>
            <a:r>
              <a:rPr lang="fr-FR" b="1" i="1" dirty="0"/>
              <a:t>- Des ajouts sur sommeil notamment… »</a:t>
            </a:r>
          </a:p>
          <a:p>
            <a:pPr algn="r"/>
            <a:r>
              <a:rPr lang="fr-FR" b="1" i="1" dirty="0"/>
              <a:t>F </a:t>
            </a:r>
            <a:r>
              <a:rPr lang="fr-FR" b="1" i="1" dirty="0" err="1"/>
              <a:t>Gottrand</a:t>
            </a:r>
            <a:r>
              <a:rPr lang="fr-FR" b="1" i="1" dirty="0"/>
              <a:t>, le 31 mars 2023</a:t>
            </a:r>
          </a:p>
          <a:p>
            <a:pPr algn="just"/>
            <a:r>
              <a:rPr lang="fr-FR" b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Suivi psychologique via questionnaire car peu de personnel dédié. Entretiens possibles pour certains centres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Questionnaire Qualité de vie Suédois, pas encore validé en Français. Validation en cours permettant des reformulations?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Ajout possible des items  sur la nutrition manquants, l’item niveau scolaire comporte l’absentéisme.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Difficultés d’estimer l’épanouissement à l’école et les difficultés d’apprentissage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Affinement du tableur des traitements concomitants pour les IPP, Hormone de croissance, corticoïdes, antibiotiques)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Le promoteur pourra lier l’état de santé avec les différentes chirurgies réalisées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/>
              <a:t>Questions sur la scoliose, les vertèbres collées, les troubles </a:t>
            </a:r>
            <a:r>
              <a:rPr lang="fr-FR" sz="1600" b="1" dirty="0" err="1"/>
              <a:t>dys</a:t>
            </a:r>
            <a:r>
              <a:rPr lang="fr-FR" sz="1600" b="1" dirty="0"/>
              <a:t>/TDAH ou cognitifs, l’anémie, la faiblesse, les occlusions, immunitaire ou les symptômes amplifiés par des maladies/infections classiques…? </a:t>
            </a:r>
          </a:p>
        </p:txBody>
      </p:sp>
    </p:spTree>
    <p:extLst>
      <p:ext uri="{BB962C8B-B14F-4D97-AF65-F5344CB8AC3E}">
        <p14:creationId xmlns:p14="http://schemas.microsoft.com/office/powerpoint/2010/main" val="3457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728216"/>
            <a:ext cx="10515600" cy="2724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4800" dirty="0"/>
              <a:t>Qu’en pensent les jeunes patients et les parents ?</a:t>
            </a:r>
          </a:p>
        </p:txBody>
      </p:sp>
    </p:spTree>
    <p:extLst>
      <p:ext uri="{BB962C8B-B14F-4D97-AF65-F5344CB8AC3E}">
        <p14:creationId xmlns:p14="http://schemas.microsoft.com/office/powerpoint/2010/main" val="193750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Attentes par rapport à la participation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 rot="20573554">
            <a:off x="461229" y="1871272"/>
            <a:ext cx="4398528" cy="1613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des </a:t>
            </a:r>
            <a:r>
              <a:rPr lang="fr-FR" sz="2200" b="1" dirty="0">
                <a:solidFill>
                  <a:schemeClr val="tx1"/>
                </a:solidFill>
              </a:rPr>
              <a:t>échanges</a:t>
            </a:r>
            <a:r>
              <a:rPr lang="fr-FR" sz="2200" b="1" dirty="0"/>
              <a:t> pluridisciplinaires et </a:t>
            </a:r>
            <a:r>
              <a:rPr lang="fr-FR" sz="2200" b="1" dirty="0" err="1"/>
              <a:t>pluripartenariales</a:t>
            </a:r>
            <a:r>
              <a:rPr lang="fr-FR" sz="2200" b="1" dirty="0"/>
              <a:t>, des connaissances et des liens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264" y="4017382"/>
            <a:ext cx="4247270" cy="161305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pouvoir </a:t>
            </a:r>
            <a:r>
              <a:rPr lang="fr-FR" sz="2200" b="1" dirty="0">
                <a:solidFill>
                  <a:schemeClr val="tx1"/>
                </a:solidFill>
              </a:rPr>
              <a:t>donner mon avis </a:t>
            </a:r>
            <a:r>
              <a:rPr lang="fr-FR" sz="2200" b="1" dirty="0"/>
              <a:t>sur les fins recherchées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9503" y="1813152"/>
            <a:ext cx="3428735" cy="1242859"/>
          </a:xfrm>
          <a:prstGeom prst="rect">
            <a:avLst/>
          </a:prstGeom>
          <a:solidFill>
            <a:srgbClr val="1AB400"/>
          </a:solidFill>
          <a:ln>
            <a:solidFill>
              <a:srgbClr val="1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une simple observation et </a:t>
            </a:r>
            <a:r>
              <a:rPr lang="fr-FR" sz="2200" b="1" dirty="0">
                <a:solidFill>
                  <a:schemeClr val="tx1"/>
                </a:solidFill>
              </a:rPr>
              <a:t>découverte du milieu de la recherche</a:t>
            </a:r>
            <a:r>
              <a:rPr lang="fr-FR" sz="2200" b="1" dirty="0"/>
              <a:t> »</a:t>
            </a:r>
          </a:p>
        </p:txBody>
      </p:sp>
      <p:sp>
        <p:nvSpPr>
          <p:cNvPr id="9" name="Rectangle 8"/>
          <p:cNvSpPr/>
          <p:nvPr/>
        </p:nvSpPr>
        <p:spPr>
          <a:xfrm rot="777743">
            <a:off x="7669045" y="4414581"/>
            <a:ext cx="3882868" cy="1037841"/>
          </a:xfrm>
          <a:prstGeom prst="rect">
            <a:avLst/>
          </a:prstGeom>
          <a:solidFill>
            <a:srgbClr val="FB754B"/>
          </a:solidFill>
          <a:ln>
            <a:solidFill>
              <a:srgbClr val="FB7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b="1" dirty="0"/>
              <a:t>« a</a:t>
            </a:r>
            <a:r>
              <a:rPr lang="fr-FR" sz="2200" b="1" dirty="0">
                <a:solidFill>
                  <a:schemeClr val="lt1"/>
                </a:solidFill>
              </a:rPr>
              <a:t>pprofondir les recherches sur l’atrésie de l’œsophage »</a:t>
            </a:r>
          </a:p>
        </p:txBody>
      </p:sp>
    </p:spTree>
    <p:extLst>
      <p:ext uri="{BB962C8B-B14F-4D97-AF65-F5344CB8AC3E}">
        <p14:creationId xmlns:p14="http://schemas.microsoft.com/office/powerpoint/2010/main" val="341906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pensez-vous de votre implication?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 rot="20573554">
            <a:off x="473058" y="1847046"/>
            <a:ext cx="4740516" cy="2464659"/>
          </a:xfrm>
          <a:prstGeom prst="rect">
            <a:avLst/>
          </a:prstGeom>
          <a:solidFill>
            <a:srgbClr val="FB754B"/>
          </a:solidFill>
          <a:ln>
            <a:solidFill>
              <a:srgbClr val="FB7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Au début, je me demandais comment je pouvais aider à la réalisation d’une recherche clinique. Personnellement, je trouve que le comité peut réellement aider à </a:t>
            </a:r>
            <a:r>
              <a:rPr lang="fr-FR" sz="2200" b="1" dirty="0">
                <a:solidFill>
                  <a:schemeClr val="tx1"/>
                </a:solidFill>
              </a:rPr>
              <a:t>prendre en compte les besoins des patients, des adolescents</a:t>
            </a:r>
            <a:r>
              <a:rPr lang="fr-FR" sz="2200" b="1" dirty="0"/>
              <a:t>. 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4186" y="4557252"/>
            <a:ext cx="5854845" cy="2251307"/>
          </a:xfrm>
          <a:prstGeom prst="rect">
            <a:avLst/>
          </a:prstGeom>
          <a:solidFill>
            <a:srgbClr val="1AB400"/>
          </a:solidFill>
          <a:ln>
            <a:solidFill>
              <a:srgbClr val="1A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</a:t>
            </a:r>
            <a:r>
              <a:rPr lang="fr-FR" sz="2200" dirty="0"/>
              <a:t>Je suis complètement novice dans la recherche et ne m'attendais pas à autant de technicité et de vocabulaire/lexique complexe. Je ne me sens pas légitime pour intervenir lors des réunions même si j'apprécie de les écouter et d'apprendre</a:t>
            </a:r>
            <a:r>
              <a:rPr lang="fr-FR" sz="2200" b="1" dirty="0"/>
              <a:t> »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3986" y="1227745"/>
            <a:ext cx="3428735" cy="1492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/>
              <a:t>« Grâce aux réunions, </a:t>
            </a:r>
            <a:r>
              <a:rPr lang="fr-FR" sz="2200" b="1" dirty="0">
                <a:solidFill>
                  <a:schemeClr val="tx1"/>
                </a:solidFill>
              </a:rPr>
              <a:t>j’ai appris </a:t>
            </a:r>
            <a:r>
              <a:rPr lang="fr-FR" sz="2200" b="1" dirty="0"/>
              <a:t>plusieurs choses à propos de la recherche clinique.  »</a:t>
            </a:r>
          </a:p>
        </p:txBody>
      </p:sp>
      <p:sp>
        <p:nvSpPr>
          <p:cNvPr id="9" name="Rectangle 8"/>
          <p:cNvSpPr/>
          <p:nvPr/>
        </p:nvSpPr>
        <p:spPr>
          <a:xfrm rot="777743">
            <a:off x="8061345" y="3064998"/>
            <a:ext cx="4080140" cy="166519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200" b="1" dirty="0"/>
              <a:t>« je pense que </a:t>
            </a:r>
            <a:r>
              <a:rPr lang="fr-FR" sz="2200" b="1" dirty="0">
                <a:solidFill>
                  <a:schemeClr val="tx1"/>
                </a:solidFill>
              </a:rPr>
              <a:t>c'est vraiment utile </a:t>
            </a:r>
            <a:r>
              <a:rPr lang="fr-FR" sz="2200" b="1" dirty="0"/>
              <a:t>malgré la </a:t>
            </a:r>
            <a:r>
              <a:rPr lang="fr-FR" sz="2200" b="1" dirty="0">
                <a:solidFill>
                  <a:schemeClr val="tx1"/>
                </a:solidFill>
              </a:rPr>
              <a:t>difficulté à trouver un créneau horaire libre </a:t>
            </a:r>
            <a:r>
              <a:rPr lang="fr-FR" sz="2200" b="1" dirty="0"/>
              <a:t>dans notre vie de famille »</a:t>
            </a:r>
            <a:endParaRPr lang="fr-FR" sz="22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94553" y="1252052"/>
            <a:ext cx="6388512" cy="2035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Prochaine étape  en septembre : </a:t>
            </a:r>
          </a:p>
          <a:p>
            <a:pPr algn="ctr"/>
            <a:r>
              <a:rPr lang="fr-FR" sz="2400" b="1" dirty="0"/>
              <a:t>Communication autour du projet et du recrutement</a:t>
            </a:r>
          </a:p>
          <a:p>
            <a:pPr algn="ctr"/>
            <a:r>
              <a:rPr lang="fr-FR" sz="2400" b="1" dirty="0"/>
              <a:t>Présentation des méthodes « </a:t>
            </a:r>
            <a:r>
              <a:rPr lang="fr-FR" sz="2400" b="1" dirty="0" err="1"/>
              <a:t>omiques</a:t>
            </a:r>
            <a:r>
              <a:rPr lang="fr-FR" sz="2400" b="1" dirty="0"/>
              <a:t> »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3683" y="122116"/>
            <a:ext cx="5503606" cy="1737360"/>
          </a:xfr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4800" dirty="0"/>
              <a:t>MERCI aux jeunes patients et parents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11" y="3822192"/>
            <a:ext cx="8853090" cy="2546977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75" y="4918968"/>
            <a:ext cx="3097036" cy="17070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3683" y="4198372"/>
            <a:ext cx="386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toute information:</a:t>
            </a:r>
          </a:p>
          <a:p>
            <a:r>
              <a:rPr lang="fr-FR" dirty="0"/>
              <a:t>Segolene</a:t>
            </a:r>
          </a:p>
        </p:txBody>
      </p:sp>
    </p:spTree>
    <p:extLst>
      <p:ext uri="{BB962C8B-B14F-4D97-AF65-F5344CB8AC3E}">
        <p14:creationId xmlns:p14="http://schemas.microsoft.com/office/powerpoint/2010/main" val="71603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  <a:latin typeface="+mj-lt"/>
              </a:rPr>
              <a:t>Contexte</a:t>
            </a:r>
          </a:p>
          <a:p>
            <a:pPr marL="0" indent="0">
              <a:buNone/>
            </a:pPr>
            <a:r>
              <a:rPr lang="fr-FR" sz="1800" dirty="0"/>
              <a:t>Depuis 2008 : Inclusion de tous patients nés avec une atrésie de l’œsophage (AO) en France → Renato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Mortalité à la naissance faible : &lt;7% mais morbidité non négligeable</a:t>
            </a:r>
          </a:p>
          <a:p>
            <a:pPr lvl="1"/>
            <a:r>
              <a:rPr lang="fr-FR" sz="1400" dirty="0"/>
              <a:t>Reflux gastro œsophagien : plus fréquent chez AO que dans la population générale</a:t>
            </a:r>
          </a:p>
          <a:p>
            <a:pPr lvl="1"/>
            <a:r>
              <a:rPr lang="fr-FR" sz="1400" dirty="0"/>
              <a:t>Adénocarcinomes et de carcinomes épidermoïdes décrits chez des jeunes adultes AO </a:t>
            </a:r>
          </a:p>
          <a:p>
            <a:pPr lvl="1"/>
            <a:r>
              <a:rPr lang="fr-FR" sz="1400" dirty="0"/>
              <a:t>Dysphagie fréquente</a:t>
            </a:r>
          </a:p>
          <a:p>
            <a:pPr lvl="1"/>
            <a:r>
              <a:rPr lang="fr-FR" sz="1400" dirty="0"/>
              <a:t>Œsophagite à éosinophiles plus fréquente chez les AO</a:t>
            </a:r>
          </a:p>
          <a:p>
            <a:pPr lvl="1"/>
            <a:r>
              <a:rPr lang="fr-FR" sz="1400" dirty="0"/>
              <a:t>Dénutrition</a:t>
            </a:r>
          </a:p>
          <a:p>
            <a:pPr lvl="1"/>
            <a:r>
              <a:rPr lang="fr-FR" sz="1400" dirty="0"/>
              <a:t>Manifestations respiratoires</a:t>
            </a:r>
            <a:endParaRPr lang="fr-FR" sz="1800" dirty="0"/>
          </a:p>
        </p:txBody>
      </p:sp>
      <p:sp>
        <p:nvSpPr>
          <p:cNvPr id="3" name="Flèche droite 2"/>
          <p:cNvSpPr/>
          <p:nvPr/>
        </p:nvSpPr>
        <p:spPr>
          <a:xfrm>
            <a:off x="1000125" y="3057525"/>
            <a:ext cx="9696450" cy="1714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52500" y="3381374"/>
            <a:ext cx="809625" cy="247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+mj-lt"/>
              </a:rPr>
              <a:t>Renato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000125" y="2847975"/>
            <a:ext cx="0" cy="314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76400" y="2857500"/>
            <a:ext cx="0" cy="314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114925" y="2847975"/>
            <a:ext cx="0" cy="314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229725" y="2862262"/>
            <a:ext cx="0" cy="314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6045" y="2481590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Naissance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471984" y="2481590"/>
            <a:ext cx="417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an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867902" y="248159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 ans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049377" y="2481590"/>
            <a:ext cx="721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13-14 ans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9572625" y="2857500"/>
            <a:ext cx="0" cy="3143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52950" y="3381374"/>
            <a:ext cx="1123950" cy="247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+mj-lt"/>
              </a:rPr>
              <a:t>COMAD 6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58250" y="3381374"/>
            <a:ext cx="1123950" cy="2476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+mj-lt"/>
              </a:rPr>
              <a:t>TransEAsome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816396" y="3680156"/>
            <a:ext cx="11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accent1"/>
                </a:solidFill>
                <a:latin typeface="+mj-lt"/>
              </a:rPr>
              <a:t>300 </a:t>
            </a:r>
            <a:r>
              <a:rPr lang="fr-FR" sz="1400" dirty="0">
                <a:solidFill>
                  <a:schemeClr val="accent1"/>
                </a:solidFill>
                <a:latin typeface="+mj-lt"/>
              </a:rPr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val="30918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  <a:latin typeface="+mj-lt"/>
              </a:rPr>
              <a:t>Contexte</a:t>
            </a:r>
          </a:p>
          <a:p>
            <a:pPr marL="0" indent="0">
              <a:buNone/>
            </a:pPr>
            <a:r>
              <a:rPr lang="fr-FR" sz="1800" dirty="0"/>
              <a:t>Aucune donnée sur l’épigénétique, la génomique ni la transcriptomique dans l’AO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Œsophage de </a:t>
            </a:r>
            <a:r>
              <a:rPr lang="fr-FR" sz="1800" dirty="0" err="1"/>
              <a:t>Barrett</a:t>
            </a:r>
            <a:r>
              <a:rPr lang="fr-FR" sz="1800" dirty="0"/>
              <a:t> : 10 enfants avaient 50% de marqueurs génétiques communs avec 10 adultes</a:t>
            </a:r>
          </a:p>
          <a:p>
            <a:pPr marL="0" indent="0">
              <a:buNone/>
            </a:pPr>
            <a:r>
              <a:rPr lang="fr-FR" sz="1800" dirty="0"/>
              <a:t>→ </a:t>
            </a:r>
            <a:r>
              <a:rPr lang="fr-FR" sz="1800" dirty="0">
                <a:solidFill>
                  <a:schemeClr val="accent1"/>
                </a:solidFill>
                <a:latin typeface="+mj-lt"/>
              </a:rPr>
              <a:t>changements génétiques dès le plus jeune âge</a:t>
            </a: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1800" dirty="0"/>
              <a:t>Œsophagite à éosinophiles (</a:t>
            </a:r>
            <a:r>
              <a:rPr lang="fr-FR" sz="1800" dirty="0" err="1"/>
              <a:t>EoE</a:t>
            </a:r>
            <a:r>
              <a:rPr lang="fr-FR" sz="1800" dirty="0"/>
              <a:t>) : expression génétique différente entre </a:t>
            </a:r>
            <a:r>
              <a:rPr lang="fr-FR" sz="1800" dirty="0" err="1"/>
              <a:t>EoE</a:t>
            </a:r>
            <a:r>
              <a:rPr lang="fr-FR" sz="1800" dirty="0"/>
              <a:t>+ AO+ et </a:t>
            </a:r>
            <a:r>
              <a:rPr lang="fr-FR" sz="1800" dirty="0" err="1"/>
              <a:t>EoE</a:t>
            </a:r>
            <a:r>
              <a:rPr lang="fr-FR" sz="1800" dirty="0"/>
              <a:t>+ AO-</a:t>
            </a:r>
          </a:p>
          <a:p>
            <a:pPr marL="0" indent="0">
              <a:buNone/>
            </a:pPr>
            <a:r>
              <a:rPr lang="fr-FR" sz="1800" dirty="0"/>
              <a:t>→ </a:t>
            </a:r>
            <a:r>
              <a:rPr lang="fr-FR" sz="1800" dirty="0">
                <a:solidFill>
                  <a:schemeClr val="accent1"/>
                </a:solidFill>
                <a:latin typeface="+mj-lt"/>
              </a:rPr>
              <a:t>contribution génétique</a:t>
            </a: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  <a:latin typeface="+mj-lt"/>
            </a:endParaRPr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9333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Objectifs</a:t>
            </a:r>
          </a:p>
          <a:p>
            <a:pPr algn="just"/>
            <a:r>
              <a:rPr lang="fr-FR" sz="1800" dirty="0"/>
              <a:t>Créer une base de donnée unique intégrant des données cliniques et </a:t>
            </a:r>
            <a:r>
              <a:rPr lang="fr-FR" sz="1800" dirty="0" err="1"/>
              <a:t>omiques</a:t>
            </a:r>
            <a:r>
              <a:rPr lang="fr-FR" sz="1800" dirty="0"/>
              <a:t> dans un format structuré et partageable (France Cohortes)</a:t>
            </a:r>
          </a:p>
          <a:p>
            <a:pPr algn="just"/>
            <a:r>
              <a:rPr lang="fr-FR" sz="1800" dirty="0"/>
              <a:t>Evaluer l’état de santé et la qualité de vie des adolescents de 13-14 ans nés avec une atrésie de l’œsophage</a:t>
            </a:r>
          </a:p>
          <a:p>
            <a:pPr lvl="0" algn="just"/>
            <a:r>
              <a:rPr lang="fr-FR" sz="1800" dirty="0"/>
              <a:t>Identifier les facteurs associés à la survenue de complication digestive et respiratoire </a:t>
            </a:r>
          </a:p>
          <a:p>
            <a:pPr lvl="0" algn="just"/>
            <a:r>
              <a:rPr lang="fr-FR" sz="1800" dirty="0"/>
              <a:t>Evaluer les profils multi-</a:t>
            </a:r>
            <a:r>
              <a:rPr lang="fr-FR" sz="1800" dirty="0" err="1"/>
              <a:t>omiques</a:t>
            </a:r>
            <a:r>
              <a:rPr lang="fr-FR" sz="1800" dirty="0"/>
              <a:t> de ces patients à l'adolescence - en comparaison avec un </a:t>
            </a:r>
            <a:r>
              <a:rPr lang="fr-FR" sz="1800" dirty="0">
                <a:latin typeface="+mj-lt"/>
              </a:rPr>
              <a:t>groupe témoin</a:t>
            </a:r>
            <a:r>
              <a:rPr lang="fr-FR" sz="1800" dirty="0"/>
              <a:t> d'adolescents sans AO- afin d'identifier les potentiels facteurs de risque futurs de maladies non transmissibles à l'âge adulte</a:t>
            </a:r>
          </a:p>
          <a:p>
            <a:pPr lvl="0" algn="just"/>
            <a:r>
              <a:rPr lang="fr-FR" sz="1800" dirty="0"/>
              <a:t>Investiguer via des échantillons longitudinaux l'évolution des marqueurs multi-</a:t>
            </a:r>
            <a:r>
              <a:rPr lang="fr-FR" sz="1800" dirty="0" err="1"/>
              <a:t>omiques</a:t>
            </a:r>
            <a:r>
              <a:rPr lang="fr-FR" sz="1800" dirty="0"/>
              <a:t> retrouvés à 13-14 ans afin d'étudier leur pouvoir de prédiction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28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913"/>
          <a:stretch/>
        </p:blipFill>
        <p:spPr>
          <a:xfrm>
            <a:off x="-12050" y="647700"/>
            <a:ext cx="12204732" cy="61132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générale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88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Cohorte nichée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Calendrier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7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9B4776-1682-483D-B9A1-1DAB1E0EA36F}"/>
              </a:ext>
            </a:extLst>
          </p:cNvPr>
          <p:cNvGrpSpPr/>
          <p:nvPr/>
        </p:nvGrpSpPr>
        <p:grpSpPr>
          <a:xfrm>
            <a:off x="8666291" y="3260763"/>
            <a:ext cx="914400" cy="877578"/>
            <a:chOff x="2203646" y="4392856"/>
            <a:chExt cx="914400" cy="877578"/>
          </a:xfrm>
        </p:grpSpPr>
        <p:sp>
          <p:nvSpPr>
            <p:cNvPr id="9" name="Freeform 436">
              <a:extLst>
                <a:ext uri="{FF2B5EF4-FFF2-40B4-BE49-F238E27FC236}">
                  <a16:creationId xmlns:a16="http://schemas.microsoft.com/office/drawing/2014/main" id="{4FE52822-D028-482A-A6CC-4259E08B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506" y="4914494"/>
              <a:ext cx="223528" cy="275642"/>
            </a:xfrm>
            <a:custGeom>
              <a:avLst/>
              <a:gdLst>
                <a:gd name="T0" fmla="*/ 426 w 426"/>
                <a:gd name="T1" fmla="*/ 222 h 379"/>
                <a:gd name="T2" fmla="*/ 409 w 426"/>
                <a:gd name="T3" fmla="*/ 187 h 379"/>
                <a:gd name="T4" fmla="*/ 388 w 426"/>
                <a:gd name="T5" fmla="*/ 187 h 379"/>
                <a:gd name="T6" fmla="*/ 358 w 426"/>
                <a:gd name="T7" fmla="*/ 132 h 379"/>
                <a:gd name="T8" fmla="*/ 327 w 426"/>
                <a:gd name="T9" fmla="*/ 102 h 379"/>
                <a:gd name="T10" fmla="*/ 336 w 426"/>
                <a:gd name="T11" fmla="*/ 60 h 379"/>
                <a:gd name="T12" fmla="*/ 307 w 426"/>
                <a:gd name="T13" fmla="*/ 34 h 379"/>
                <a:gd name="T14" fmla="*/ 277 w 426"/>
                <a:gd name="T15" fmla="*/ 34 h 379"/>
                <a:gd name="T16" fmla="*/ 259 w 426"/>
                <a:gd name="T17" fmla="*/ 20 h 379"/>
                <a:gd name="T18" fmla="*/ 217 w 426"/>
                <a:gd name="T19" fmla="*/ 25 h 379"/>
                <a:gd name="T20" fmla="*/ 182 w 426"/>
                <a:gd name="T21" fmla="*/ 0 h 379"/>
                <a:gd name="T22" fmla="*/ 149 w 426"/>
                <a:gd name="T23" fmla="*/ 8 h 379"/>
                <a:gd name="T24" fmla="*/ 110 w 426"/>
                <a:gd name="T25" fmla="*/ 12 h 379"/>
                <a:gd name="T26" fmla="*/ 81 w 426"/>
                <a:gd name="T27" fmla="*/ 42 h 379"/>
                <a:gd name="T28" fmla="*/ 37 w 426"/>
                <a:gd name="T29" fmla="*/ 50 h 379"/>
                <a:gd name="T30" fmla="*/ 42 w 426"/>
                <a:gd name="T31" fmla="*/ 107 h 379"/>
                <a:gd name="T32" fmla="*/ 0 w 426"/>
                <a:gd name="T33" fmla="*/ 110 h 379"/>
                <a:gd name="T34" fmla="*/ 4 w 426"/>
                <a:gd name="T35" fmla="*/ 167 h 379"/>
                <a:gd name="T36" fmla="*/ 29 w 426"/>
                <a:gd name="T37" fmla="*/ 182 h 379"/>
                <a:gd name="T38" fmla="*/ 47 w 426"/>
                <a:gd name="T39" fmla="*/ 230 h 379"/>
                <a:gd name="T40" fmla="*/ 29 w 426"/>
                <a:gd name="T41" fmla="*/ 252 h 379"/>
                <a:gd name="T42" fmla="*/ 77 w 426"/>
                <a:gd name="T43" fmla="*/ 299 h 379"/>
                <a:gd name="T44" fmla="*/ 124 w 426"/>
                <a:gd name="T45" fmla="*/ 302 h 379"/>
                <a:gd name="T46" fmla="*/ 154 w 426"/>
                <a:gd name="T47" fmla="*/ 345 h 379"/>
                <a:gd name="T48" fmla="*/ 286 w 426"/>
                <a:gd name="T49" fmla="*/ 379 h 379"/>
                <a:gd name="T50" fmla="*/ 396 w 426"/>
                <a:gd name="T51" fmla="*/ 354 h 379"/>
                <a:gd name="T52" fmla="*/ 396 w 426"/>
                <a:gd name="T53" fmla="*/ 324 h 379"/>
                <a:gd name="T54" fmla="*/ 409 w 426"/>
                <a:gd name="T55" fmla="*/ 264 h 379"/>
                <a:gd name="T56" fmla="*/ 426 w 426"/>
                <a:gd name="T57" fmla="*/ 22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6" h="379">
                  <a:moveTo>
                    <a:pt x="426" y="222"/>
                  </a:moveTo>
                  <a:lnTo>
                    <a:pt x="409" y="187"/>
                  </a:lnTo>
                  <a:lnTo>
                    <a:pt x="388" y="187"/>
                  </a:lnTo>
                  <a:lnTo>
                    <a:pt x="358" y="132"/>
                  </a:lnTo>
                  <a:lnTo>
                    <a:pt x="327" y="102"/>
                  </a:lnTo>
                  <a:lnTo>
                    <a:pt x="336" y="60"/>
                  </a:lnTo>
                  <a:lnTo>
                    <a:pt x="307" y="34"/>
                  </a:lnTo>
                  <a:lnTo>
                    <a:pt x="277" y="34"/>
                  </a:lnTo>
                  <a:lnTo>
                    <a:pt x="259" y="20"/>
                  </a:lnTo>
                  <a:lnTo>
                    <a:pt x="217" y="25"/>
                  </a:lnTo>
                  <a:lnTo>
                    <a:pt x="182" y="0"/>
                  </a:lnTo>
                  <a:lnTo>
                    <a:pt x="149" y="8"/>
                  </a:lnTo>
                  <a:lnTo>
                    <a:pt x="110" y="12"/>
                  </a:lnTo>
                  <a:lnTo>
                    <a:pt x="81" y="42"/>
                  </a:lnTo>
                  <a:lnTo>
                    <a:pt x="37" y="50"/>
                  </a:lnTo>
                  <a:lnTo>
                    <a:pt x="42" y="107"/>
                  </a:lnTo>
                  <a:lnTo>
                    <a:pt x="0" y="110"/>
                  </a:lnTo>
                  <a:lnTo>
                    <a:pt x="4" y="167"/>
                  </a:lnTo>
                  <a:lnTo>
                    <a:pt x="29" y="182"/>
                  </a:lnTo>
                  <a:lnTo>
                    <a:pt x="47" y="230"/>
                  </a:lnTo>
                  <a:lnTo>
                    <a:pt x="29" y="252"/>
                  </a:lnTo>
                  <a:lnTo>
                    <a:pt x="77" y="299"/>
                  </a:lnTo>
                  <a:lnTo>
                    <a:pt x="124" y="302"/>
                  </a:lnTo>
                  <a:lnTo>
                    <a:pt x="154" y="345"/>
                  </a:lnTo>
                  <a:lnTo>
                    <a:pt x="286" y="379"/>
                  </a:lnTo>
                  <a:lnTo>
                    <a:pt x="396" y="354"/>
                  </a:lnTo>
                  <a:lnTo>
                    <a:pt x="396" y="324"/>
                  </a:lnTo>
                  <a:lnTo>
                    <a:pt x="409" y="264"/>
                  </a:lnTo>
                  <a:lnTo>
                    <a:pt x="426" y="2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449">
              <a:extLst>
                <a:ext uri="{FF2B5EF4-FFF2-40B4-BE49-F238E27FC236}">
                  <a16:creationId xmlns:a16="http://schemas.microsoft.com/office/drawing/2014/main" id="{2C11E378-6D31-41BD-BC8F-D226F21C9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807" y="4535451"/>
              <a:ext cx="327677" cy="379043"/>
            </a:xfrm>
            <a:custGeom>
              <a:avLst/>
              <a:gdLst>
                <a:gd name="T0" fmla="*/ 310 w 370"/>
                <a:gd name="T1" fmla="*/ 76 h 428"/>
                <a:gd name="T2" fmla="*/ 279 w 370"/>
                <a:gd name="T3" fmla="*/ 95 h 428"/>
                <a:gd name="T4" fmla="*/ 254 w 370"/>
                <a:gd name="T5" fmla="*/ 95 h 428"/>
                <a:gd name="T6" fmla="*/ 235 w 370"/>
                <a:gd name="T7" fmla="*/ 106 h 428"/>
                <a:gd name="T8" fmla="*/ 172 w 370"/>
                <a:gd name="T9" fmla="*/ 27 h 428"/>
                <a:gd name="T10" fmla="*/ 135 w 370"/>
                <a:gd name="T11" fmla="*/ 24 h 428"/>
                <a:gd name="T12" fmla="*/ 104 w 370"/>
                <a:gd name="T13" fmla="*/ 0 h 428"/>
                <a:gd name="T14" fmla="*/ 52 w 370"/>
                <a:gd name="T15" fmla="*/ 0 h 428"/>
                <a:gd name="T16" fmla="*/ 16 w 370"/>
                <a:gd name="T17" fmla="*/ 11 h 428"/>
                <a:gd name="T18" fmla="*/ 0 w 370"/>
                <a:gd name="T19" fmla="*/ 48 h 428"/>
                <a:gd name="T20" fmla="*/ 16 w 370"/>
                <a:gd name="T21" fmla="*/ 87 h 428"/>
                <a:gd name="T22" fmla="*/ 49 w 370"/>
                <a:gd name="T23" fmla="*/ 99 h 428"/>
                <a:gd name="T24" fmla="*/ 52 w 370"/>
                <a:gd name="T25" fmla="*/ 118 h 428"/>
                <a:gd name="T26" fmla="*/ 57 w 370"/>
                <a:gd name="T27" fmla="*/ 172 h 428"/>
                <a:gd name="T28" fmla="*/ 85 w 370"/>
                <a:gd name="T29" fmla="*/ 211 h 428"/>
                <a:gd name="T30" fmla="*/ 115 w 370"/>
                <a:gd name="T31" fmla="*/ 219 h 428"/>
                <a:gd name="T32" fmla="*/ 124 w 370"/>
                <a:gd name="T33" fmla="*/ 238 h 428"/>
                <a:gd name="T34" fmla="*/ 159 w 370"/>
                <a:gd name="T35" fmla="*/ 246 h 428"/>
                <a:gd name="T36" fmla="*/ 187 w 370"/>
                <a:gd name="T37" fmla="*/ 238 h 428"/>
                <a:gd name="T38" fmla="*/ 200 w 370"/>
                <a:gd name="T39" fmla="*/ 262 h 428"/>
                <a:gd name="T40" fmla="*/ 219 w 370"/>
                <a:gd name="T41" fmla="*/ 277 h 428"/>
                <a:gd name="T42" fmla="*/ 200 w 370"/>
                <a:gd name="T43" fmla="*/ 285 h 428"/>
                <a:gd name="T44" fmla="*/ 124 w 370"/>
                <a:gd name="T45" fmla="*/ 290 h 428"/>
                <a:gd name="T46" fmla="*/ 124 w 370"/>
                <a:gd name="T47" fmla="*/ 314 h 428"/>
                <a:gd name="T48" fmla="*/ 132 w 370"/>
                <a:gd name="T49" fmla="*/ 337 h 428"/>
                <a:gd name="T50" fmla="*/ 151 w 370"/>
                <a:gd name="T51" fmla="*/ 369 h 428"/>
                <a:gd name="T52" fmla="*/ 159 w 370"/>
                <a:gd name="T53" fmla="*/ 365 h 428"/>
                <a:gd name="T54" fmla="*/ 180 w 370"/>
                <a:gd name="T55" fmla="*/ 350 h 428"/>
                <a:gd name="T56" fmla="*/ 211 w 370"/>
                <a:gd name="T57" fmla="*/ 350 h 428"/>
                <a:gd name="T58" fmla="*/ 266 w 370"/>
                <a:gd name="T59" fmla="*/ 361 h 428"/>
                <a:gd name="T60" fmla="*/ 290 w 370"/>
                <a:gd name="T61" fmla="*/ 373 h 428"/>
                <a:gd name="T62" fmla="*/ 310 w 370"/>
                <a:gd name="T63" fmla="*/ 376 h 428"/>
                <a:gd name="T64" fmla="*/ 298 w 370"/>
                <a:gd name="T65" fmla="*/ 405 h 428"/>
                <a:gd name="T66" fmla="*/ 323 w 370"/>
                <a:gd name="T67" fmla="*/ 428 h 428"/>
                <a:gd name="T68" fmla="*/ 346 w 370"/>
                <a:gd name="T69" fmla="*/ 408 h 428"/>
                <a:gd name="T70" fmla="*/ 370 w 370"/>
                <a:gd name="T71" fmla="*/ 361 h 428"/>
                <a:gd name="T72" fmla="*/ 370 w 370"/>
                <a:gd name="T73" fmla="*/ 326 h 428"/>
                <a:gd name="T74" fmla="*/ 357 w 370"/>
                <a:gd name="T75" fmla="*/ 326 h 428"/>
                <a:gd name="T76" fmla="*/ 350 w 370"/>
                <a:gd name="T77" fmla="*/ 282 h 428"/>
                <a:gd name="T78" fmla="*/ 310 w 370"/>
                <a:gd name="T79" fmla="*/ 222 h 428"/>
                <a:gd name="T80" fmla="*/ 294 w 370"/>
                <a:gd name="T81" fmla="*/ 211 h 428"/>
                <a:gd name="T82" fmla="*/ 302 w 370"/>
                <a:gd name="T83" fmla="*/ 199 h 428"/>
                <a:gd name="T84" fmla="*/ 302 w 370"/>
                <a:gd name="T85" fmla="*/ 183 h 428"/>
                <a:gd name="T86" fmla="*/ 282 w 370"/>
                <a:gd name="T87" fmla="*/ 191 h 428"/>
                <a:gd name="T88" fmla="*/ 263 w 370"/>
                <a:gd name="T89" fmla="*/ 191 h 428"/>
                <a:gd name="T90" fmla="*/ 258 w 370"/>
                <a:gd name="T91" fmla="*/ 172 h 428"/>
                <a:gd name="T92" fmla="*/ 279 w 370"/>
                <a:gd name="T93" fmla="*/ 162 h 428"/>
                <a:gd name="T94" fmla="*/ 279 w 370"/>
                <a:gd name="T95" fmla="*/ 144 h 428"/>
                <a:gd name="T96" fmla="*/ 254 w 370"/>
                <a:gd name="T97" fmla="*/ 139 h 428"/>
                <a:gd name="T98" fmla="*/ 254 w 370"/>
                <a:gd name="T99" fmla="*/ 123 h 428"/>
                <a:gd name="T100" fmla="*/ 274 w 370"/>
                <a:gd name="T101" fmla="*/ 106 h 428"/>
                <a:gd name="T102" fmla="*/ 294 w 370"/>
                <a:gd name="T103" fmla="*/ 123 h 428"/>
                <a:gd name="T104" fmla="*/ 298 w 370"/>
                <a:gd name="T105" fmla="*/ 106 h 428"/>
                <a:gd name="T106" fmla="*/ 318 w 370"/>
                <a:gd name="T107" fmla="*/ 95 h 428"/>
                <a:gd name="T108" fmla="*/ 310 w 370"/>
                <a:gd name="T10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428">
                  <a:moveTo>
                    <a:pt x="310" y="76"/>
                  </a:moveTo>
                  <a:lnTo>
                    <a:pt x="279" y="95"/>
                  </a:lnTo>
                  <a:lnTo>
                    <a:pt x="254" y="95"/>
                  </a:lnTo>
                  <a:lnTo>
                    <a:pt x="235" y="106"/>
                  </a:lnTo>
                  <a:lnTo>
                    <a:pt x="172" y="27"/>
                  </a:lnTo>
                  <a:lnTo>
                    <a:pt x="135" y="24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6" y="11"/>
                  </a:lnTo>
                  <a:lnTo>
                    <a:pt x="0" y="48"/>
                  </a:lnTo>
                  <a:lnTo>
                    <a:pt x="16" y="87"/>
                  </a:lnTo>
                  <a:lnTo>
                    <a:pt x="49" y="99"/>
                  </a:lnTo>
                  <a:lnTo>
                    <a:pt x="52" y="118"/>
                  </a:lnTo>
                  <a:lnTo>
                    <a:pt x="57" y="172"/>
                  </a:lnTo>
                  <a:lnTo>
                    <a:pt x="85" y="211"/>
                  </a:lnTo>
                  <a:lnTo>
                    <a:pt x="115" y="219"/>
                  </a:lnTo>
                  <a:lnTo>
                    <a:pt x="124" y="238"/>
                  </a:lnTo>
                  <a:lnTo>
                    <a:pt x="159" y="246"/>
                  </a:lnTo>
                  <a:lnTo>
                    <a:pt x="187" y="238"/>
                  </a:lnTo>
                  <a:lnTo>
                    <a:pt x="200" y="262"/>
                  </a:lnTo>
                  <a:lnTo>
                    <a:pt x="219" y="277"/>
                  </a:lnTo>
                  <a:lnTo>
                    <a:pt x="200" y="285"/>
                  </a:lnTo>
                  <a:lnTo>
                    <a:pt x="124" y="290"/>
                  </a:lnTo>
                  <a:lnTo>
                    <a:pt x="124" y="314"/>
                  </a:lnTo>
                  <a:lnTo>
                    <a:pt x="132" y="337"/>
                  </a:lnTo>
                  <a:lnTo>
                    <a:pt x="151" y="369"/>
                  </a:lnTo>
                  <a:lnTo>
                    <a:pt x="159" y="365"/>
                  </a:lnTo>
                  <a:lnTo>
                    <a:pt x="180" y="350"/>
                  </a:lnTo>
                  <a:lnTo>
                    <a:pt x="211" y="350"/>
                  </a:lnTo>
                  <a:lnTo>
                    <a:pt x="266" y="361"/>
                  </a:lnTo>
                  <a:lnTo>
                    <a:pt x="290" y="373"/>
                  </a:lnTo>
                  <a:lnTo>
                    <a:pt x="310" y="376"/>
                  </a:lnTo>
                  <a:lnTo>
                    <a:pt x="298" y="405"/>
                  </a:lnTo>
                  <a:lnTo>
                    <a:pt x="323" y="428"/>
                  </a:lnTo>
                  <a:lnTo>
                    <a:pt x="346" y="408"/>
                  </a:lnTo>
                  <a:lnTo>
                    <a:pt x="370" y="361"/>
                  </a:lnTo>
                  <a:lnTo>
                    <a:pt x="370" y="326"/>
                  </a:lnTo>
                  <a:lnTo>
                    <a:pt x="357" y="326"/>
                  </a:lnTo>
                  <a:lnTo>
                    <a:pt x="350" y="282"/>
                  </a:lnTo>
                  <a:lnTo>
                    <a:pt x="310" y="222"/>
                  </a:lnTo>
                  <a:lnTo>
                    <a:pt x="294" y="211"/>
                  </a:lnTo>
                  <a:lnTo>
                    <a:pt x="302" y="199"/>
                  </a:lnTo>
                  <a:lnTo>
                    <a:pt x="302" y="183"/>
                  </a:lnTo>
                  <a:lnTo>
                    <a:pt x="282" y="191"/>
                  </a:lnTo>
                  <a:lnTo>
                    <a:pt x="263" y="191"/>
                  </a:lnTo>
                  <a:lnTo>
                    <a:pt x="258" y="172"/>
                  </a:lnTo>
                  <a:lnTo>
                    <a:pt x="279" y="162"/>
                  </a:lnTo>
                  <a:lnTo>
                    <a:pt x="279" y="144"/>
                  </a:lnTo>
                  <a:lnTo>
                    <a:pt x="254" y="139"/>
                  </a:lnTo>
                  <a:lnTo>
                    <a:pt x="254" y="123"/>
                  </a:lnTo>
                  <a:lnTo>
                    <a:pt x="274" y="106"/>
                  </a:lnTo>
                  <a:lnTo>
                    <a:pt x="294" y="123"/>
                  </a:lnTo>
                  <a:lnTo>
                    <a:pt x="298" y="106"/>
                  </a:lnTo>
                  <a:lnTo>
                    <a:pt x="318" y="95"/>
                  </a:lnTo>
                  <a:lnTo>
                    <a:pt x="310" y="7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95D36F-990A-45D4-A9D4-B9D0C78A81B3}"/>
                </a:ext>
              </a:extLst>
            </p:cNvPr>
            <p:cNvSpPr/>
            <p:nvPr/>
          </p:nvSpPr>
          <p:spPr>
            <a:xfrm>
              <a:off x="2203646" y="4392856"/>
              <a:ext cx="914400" cy="87757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E63DB6D-C543-4B02-8735-709AB4C99B6A}"/>
                </a:ext>
              </a:extLst>
            </p:cNvPr>
            <p:cNvSpPr/>
            <p:nvPr/>
          </p:nvSpPr>
          <p:spPr>
            <a:xfrm>
              <a:off x="2687422" y="4693706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E2CE76A-4F26-46EC-9F4E-31EF3B302C47}"/>
                </a:ext>
              </a:extLst>
            </p:cNvPr>
            <p:cNvSpPr/>
            <p:nvPr/>
          </p:nvSpPr>
          <p:spPr>
            <a:xfrm>
              <a:off x="2490069" y="4893593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30775"/>
          <a:stretch/>
        </p:blipFill>
        <p:spPr>
          <a:xfrm>
            <a:off x="8397653" y="-202962"/>
            <a:ext cx="3794347" cy="3809025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135075" y="2420331"/>
          <a:ext cx="8128001" cy="2856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125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26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598625" y="3358017"/>
            <a:ext cx="4680000" cy="216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275400" y="4262662"/>
            <a:ext cx="2714625" cy="216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75400" y="4576758"/>
            <a:ext cx="1944000" cy="216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932175" y="4900379"/>
            <a:ext cx="2052000" cy="216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51025" y="3304580"/>
            <a:ext cx="1238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WP2 : Cohorte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522116" y="4215448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WP3 : Phénotype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522116" y="4546258"/>
            <a:ext cx="125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WP4 :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Omiques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57634" y="4863516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WP5 : Multi </a:t>
            </a:r>
            <a:r>
              <a:rPr lang="fr-FR" sz="1200" dirty="0" err="1">
                <a:solidFill>
                  <a:schemeClr val="bg1"/>
                </a:solidFill>
                <a:latin typeface="+mj-lt"/>
              </a:rPr>
              <a:t>Omique</a:t>
            </a:r>
            <a:endParaRPr lang="fr-FR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95400" y="3641868"/>
            <a:ext cx="1296000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Démarches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891400" y="3900208"/>
            <a:ext cx="3384000" cy="216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Période d’inclusion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595400" y="3068330"/>
            <a:ext cx="7380000" cy="216000"/>
          </a:xfrm>
          <a:prstGeom prst="roundRect">
            <a:avLst/>
          </a:prstGeom>
          <a:solidFill>
            <a:srgbClr val="A01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47800" y="3033943"/>
            <a:ext cx="1856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WP1 : Gestion de projet </a:t>
            </a:r>
          </a:p>
        </p:txBody>
      </p:sp>
    </p:spTree>
    <p:extLst>
      <p:ext uri="{BB962C8B-B14F-4D97-AF65-F5344CB8AC3E}">
        <p14:creationId xmlns:p14="http://schemas.microsoft.com/office/powerpoint/2010/main" val="267396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Cohorte nichée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Population</a:t>
            </a:r>
          </a:p>
          <a:p>
            <a:r>
              <a:rPr lang="fr-FR" sz="1800" dirty="0"/>
              <a:t>Patient né avec une atrésie de l’œsophage</a:t>
            </a:r>
          </a:p>
          <a:p>
            <a:r>
              <a:rPr lang="fr-FR" sz="1800" dirty="0"/>
              <a:t>Inclus dans COMAD6 (2010/2012)</a:t>
            </a:r>
          </a:p>
          <a:p>
            <a:r>
              <a:rPr lang="fr-FR" sz="1800" dirty="0"/>
              <a:t>13-14 ans lors de la période de recrutement </a:t>
            </a:r>
            <a:endParaRPr lang="fr-FR" sz="12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0" indent="0">
              <a:buNone/>
            </a:pPr>
            <a:endParaRPr lang="fr-FR" dirty="0">
              <a:solidFill>
                <a:srgbClr val="2E6F95"/>
              </a:solidFill>
              <a:latin typeface="Segoe UI Semibold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99B4776-1682-483D-B9A1-1DAB1E0EA36F}"/>
              </a:ext>
            </a:extLst>
          </p:cNvPr>
          <p:cNvGrpSpPr/>
          <p:nvPr/>
        </p:nvGrpSpPr>
        <p:grpSpPr>
          <a:xfrm>
            <a:off x="8666291" y="3260763"/>
            <a:ext cx="914400" cy="877578"/>
            <a:chOff x="2203646" y="4392856"/>
            <a:chExt cx="914400" cy="877578"/>
          </a:xfrm>
        </p:grpSpPr>
        <p:sp>
          <p:nvSpPr>
            <p:cNvPr id="6" name="Freeform 436">
              <a:extLst>
                <a:ext uri="{FF2B5EF4-FFF2-40B4-BE49-F238E27FC236}">
                  <a16:creationId xmlns:a16="http://schemas.microsoft.com/office/drawing/2014/main" id="{4FE52822-D028-482A-A6CC-4259E08B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506" y="4914494"/>
              <a:ext cx="223528" cy="275642"/>
            </a:xfrm>
            <a:custGeom>
              <a:avLst/>
              <a:gdLst>
                <a:gd name="T0" fmla="*/ 426 w 426"/>
                <a:gd name="T1" fmla="*/ 222 h 379"/>
                <a:gd name="T2" fmla="*/ 409 w 426"/>
                <a:gd name="T3" fmla="*/ 187 h 379"/>
                <a:gd name="T4" fmla="*/ 388 w 426"/>
                <a:gd name="T5" fmla="*/ 187 h 379"/>
                <a:gd name="T6" fmla="*/ 358 w 426"/>
                <a:gd name="T7" fmla="*/ 132 h 379"/>
                <a:gd name="T8" fmla="*/ 327 w 426"/>
                <a:gd name="T9" fmla="*/ 102 h 379"/>
                <a:gd name="T10" fmla="*/ 336 w 426"/>
                <a:gd name="T11" fmla="*/ 60 h 379"/>
                <a:gd name="T12" fmla="*/ 307 w 426"/>
                <a:gd name="T13" fmla="*/ 34 h 379"/>
                <a:gd name="T14" fmla="*/ 277 w 426"/>
                <a:gd name="T15" fmla="*/ 34 h 379"/>
                <a:gd name="T16" fmla="*/ 259 w 426"/>
                <a:gd name="T17" fmla="*/ 20 h 379"/>
                <a:gd name="T18" fmla="*/ 217 w 426"/>
                <a:gd name="T19" fmla="*/ 25 h 379"/>
                <a:gd name="T20" fmla="*/ 182 w 426"/>
                <a:gd name="T21" fmla="*/ 0 h 379"/>
                <a:gd name="T22" fmla="*/ 149 w 426"/>
                <a:gd name="T23" fmla="*/ 8 h 379"/>
                <a:gd name="T24" fmla="*/ 110 w 426"/>
                <a:gd name="T25" fmla="*/ 12 h 379"/>
                <a:gd name="T26" fmla="*/ 81 w 426"/>
                <a:gd name="T27" fmla="*/ 42 h 379"/>
                <a:gd name="T28" fmla="*/ 37 w 426"/>
                <a:gd name="T29" fmla="*/ 50 h 379"/>
                <a:gd name="T30" fmla="*/ 42 w 426"/>
                <a:gd name="T31" fmla="*/ 107 h 379"/>
                <a:gd name="T32" fmla="*/ 0 w 426"/>
                <a:gd name="T33" fmla="*/ 110 h 379"/>
                <a:gd name="T34" fmla="*/ 4 w 426"/>
                <a:gd name="T35" fmla="*/ 167 h 379"/>
                <a:gd name="T36" fmla="*/ 29 w 426"/>
                <a:gd name="T37" fmla="*/ 182 h 379"/>
                <a:gd name="T38" fmla="*/ 47 w 426"/>
                <a:gd name="T39" fmla="*/ 230 h 379"/>
                <a:gd name="T40" fmla="*/ 29 w 426"/>
                <a:gd name="T41" fmla="*/ 252 h 379"/>
                <a:gd name="T42" fmla="*/ 77 w 426"/>
                <a:gd name="T43" fmla="*/ 299 h 379"/>
                <a:gd name="T44" fmla="*/ 124 w 426"/>
                <a:gd name="T45" fmla="*/ 302 h 379"/>
                <a:gd name="T46" fmla="*/ 154 w 426"/>
                <a:gd name="T47" fmla="*/ 345 h 379"/>
                <a:gd name="T48" fmla="*/ 286 w 426"/>
                <a:gd name="T49" fmla="*/ 379 h 379"/>
                <a:gd name="T50" fmla="*/ 396 w 426"/>
                <a:gd name="T51" fmla="*/ 354 h 379"/>
                <a:gd name="T52" fmla="*/ 396 w 426"/>
                <a:gd name="T53" fmla="*/ 324 h 379"/>
                <a:gd name="T54" fmla="*/ 409 w 426"/>
                <a:gd name="T55" fmla="*/ 264 h 379"/>
                <a:gd name="T56" fmla="*/ 426 w 426"/>
                <a:gd name="T57" fmla="*/ 22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6" h="379">
                  <a:moveTo>
                    <a:pt x="426" y="222"/>
                  </a:moveTo>
                  <a:lnTo>
                    <a:pt x="409" y="187"/>
                  </a:lnTo>
                  <a:lnTo>
                    <a:pt x="388" y="187"/>
                  </a:lnTo>
                  <a:lnTo>
                    <a:pt x="358" y="132"/>
                  </a:lnTo>
                  <a:lnTo>
                    <a:pt x="327" y="102"/>
                  </a:lnTo>
                  <a:lnTo>
                    <a:pt x="336" y="60"/>
                  </a:lnTo>
                  <a:lnTo>
                    <a:pt x="307" y="34"/>
                  </a:lnTo>
                  <a:lnTo>
                    <a:pt x="277" y="34"/>
                  </a:lnTo>
                  <a:lnTo>
                    <a:pt x="259" y="20"/>
                  </a:lnTo>
                  <a:lnTo>
                    <a:pt x="217" y="25"/>
                  </a:lnTo>
                  <a:lnTo>
                    <a:pt x="182" y="0"/>
                  </a:lnTo>
                  <a:lnTo>
                    <a:pt x="149" y="8"/>
                  </a:lnTo>
                  <a:lnTo>
                    <a:pt x="110" y="12"/>
                  </a:lnTo>
                  <a:lnTo>
                    <a:pt x="81" y="42"/>
                  </a:lnTo>
                  <a:lnTo>
                    <a:pt x="37" y="50"/>
                  </a:lnTo>
                  <a:lnTo>
                    <a:pt x="42" y="107"/>
                  </a:lnTo>
                  <a:lnTo>
                    <a:pt x="0" y="110"/>
                  </a:lnTo>
                  <a:lnTo>
                    <a:pt x="4" y="167"/>
                  </a:lnTo>
                  <a:lnTo>
                    <a:pt x="29" y="182"/>
                  </a:lnTo>
                  <a:lnTo>
                    <a:pt x="47" y="230"/>
                  </a:lnTo>
                  <a:lnTo>
                    <a:pt x="29" y="252"/>
                  </a:lnTo>
                  <a:lnTo>
                    <a:pt x="77" y="299"/>
                  </a:lnTo>
                  <a:lnTo>
                    <a:pt x="124" y="302"/>
                  </a:lnTo>
                  <a:lnTo>
                    <a:pt x="154" y="345"/>
                  </a:lnTo>
                  <a:lnTo>
                    <a:pt x="286" y="379"/>
                  </a:lnTo>
                  <a:lnTo>
                    <a:pt x="396" y="354"/>
                  </a:lnTo>
                  <a:lnTo>
                    <a:pt x="396" y="324"/>
                  </a:lnTo>
                  <a:lnTo>
                    <a:pt x="409" y="264"/>
                  </a:lnTo>
                  <a:lnTo>
                    <a:pt x="426" y="2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449">
              <a:extLst>
                <a:ext uri="{FF2B5EF4-FFF2-40B4-BE49-F238E27FC236}">
                  <a16:creationId xmlns:a16="http://schemas.microsoft.com/office/drawing/2014/main" id="{2C11E378-6D31-41BD-BC8F-D226F21C9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807" y="4535451"/>
              <a:ext cx="327677" cy="379043"/>
            </a:xfrm>
            <a:custGeom>
              <a:avLst/>
              <a:gdLst>
                <a:gd name="T0" fmla="*/ 310 w 370"/>
                <a:gd name="T1" fmla="*/ 76 h 428"/>
                <a:gd name="T2" fmla="*/ 279 w 370"/>
                <a:gd name="T3" fmla="*/ 95 h 428"/>
                <a:gd name="T4" fmla="*/ 254 w 370"/>
                <a:gd name="T5" fmla="*/ 95 h 428"/>
                <a:gd name="T6" fmla="*/ 235 w 370"/>
                <a:gd name="T7" fmla="*/ 106 h 428"/>
                <a:gd name="T8" fmla="*/ 172 w 370"/>
                <a:gd name="T9" fmla="*/ 27 h 428"/>
                <a:gd name="T10" fmla="*/ 135 w 370"/>
                <a:gd name="T11" fmla="*/ 24 h 428"/>
                <a:gd name="T12" fmla="*/ 104 w 370"/>
                <a:gd name="T13" fmla="*/ 0 h 428"/>
                <a:gd name="T14" fmla="*/ 52 w 370"/>
                <a:gd name="T15" fmla="*/ 0 h 428"/>
                <a:gd name="T16" fmla="*/ 16 w 370"/>
                <a:gd name="T17" fmla="*/ 11 h 428"/>
                <a:gd name="T18" fmla="*/ 0 w 370"/>
                <a:gd name="T19" fmla="*/ 48 h 428"/>
                <a:gd name="T20" fmla="*/ 16 w 370"/>
                <a:gd name="T21" fmla="*/ 87 h 428"/>
                <a:gd name="T22" fmla="*/ 49 w 370"/>
                <a:gd name="T23" fmla="*/ 99 h 428"/>
                <a:gd name="T24" fmla="*/ 52 w 370"/>
                <a:gd name="T25" fmla="*/ 118 h 428"/>
                <a:gd name="T26" fmla="*/ 57 w 370"/>
                <a:gd name="T27" fmla="*/ 172 h 428"/>
                <a:gd name="T28" fmla="*/ 85 w 370"/>
                <a:gd name="T29" fmla="*/ 211 h 428"/>
                <a:gd name="T30" fmla="*/ 115 w 370"/>
                <a:gd name="T31" fmla="*/ 219 h 428"/>
                <a:gd name="T32" fmla="*/ 124 w 370"/>
                <a:gd name="T33" fmla="*/ 238 h 428"/>
                <a:gd name="T34" fmla="*/ 159 w 370"/>
                <a:gd name="T35" fmla="*/ 246 h 428"/>
                <a:gd name="T36" fmla="*/ 187 w 370"/>
                <a:gd name="T37" fmla="*/ 238 h 428"/>
                <a:gd name="T38" fmla="*/ 200 w 370"/>
                <a:gd name="T39" fmla="*/ 262 h 428"/>
                <a:gd name="T40" fmla="*/ 219 w 370"/>
                <a:gd name="T41" fmla="*/ 277 h 428"/>
                <a:gd name="T42" fmla="*/ 200 w 370"/>
                <a:gd name="T43" fmla="*/ 285 h 428"/>
                <a:gd name="T44" fmla="*/ 124 w 370"/>
                <a:gd name="T45" fmla="*/ 290 h 428"/>
                <a:gd name="T46" fmla="*/ 124 w 370"/>
                <a:gd name="T47" fmla="*/ 314 h 428"/>
                <a:gd name="T48" fmla="*/ 132 w 370"/>
                <a:gd name="T49" fmla="*/ 337 h 428"/>
                <a:gd name="T50" fmla="*/ 151 w 370"/>
                <a:gd name="T51" fmla="*/ 369 h 428"/>
                <a:gd name="T52" fmla="*/ 159 w 370"/>
                <a:gd name="T53" fmla="*/ 365 h 428"/>
                <a:gd name="T54" fmla="*/ 180 w 370"/>
                <a:gd name="T55" fmla="*/ 350 h 428"/>
                <a:gd name="T56" fmla="*/ 211 w 370"/>
                <a:gd name="T57" fmla="*/ 350 h 428"/>
                <a:gd name="T58" fmla="*/ 266 w 370"/>
                <a:gd name="T59" fmla="*/ 361 h 428"/>
                <a:gd name="T60" fmla="*/ 290 w 370"/>
                <a:gd name="T61" fmla="*/ 373 h 428"/>
                <a:gd name="T62" fmla="*/ 310 w 370"/>
                <a:gd name="T63" fmla="*/ 376 h 428"/>
                <a:gd name="T64" fmla="*/ 298 w 370"/>
                <a:gd name="T65" fmla="*/ 405 h 428"/>
                <a:gd name="T66" fmla="*/ 323 w 370"/>
                <a:gd name="T67" fmla="*/ 428 h 428"/>
                <a:gd name="T68" fmla="*/ 346 w 370"/>
                <a:gd name="T69" fmla="*/ 408 h 428"/>
                <a:gd name="T70" fmla="*/ 370 w 370"/>
                <a:gd name="T71" fmla="*/ 361 h 428"/>
                <a:gd name="T72" fmla="*/ 370 w 370"/>
                <a:gd name="T73" fmla="*/ 326 h 428"/>
                <a:gd name="T74" fmla="*/ 357 w 370"/>
                <a:gd name="T75" fmla="*/ 326 h 428"/>
                <a:gd name="T76" fmla="*/ 350 w 370"/>
                <a:gd name="T77" fmla="*/ 282 h 428"/>
                <a:gd name="T78" fmla="*/ 310 w 370"/>
                <a:gd name="T79" fmla="*/ 222 h 428"/>
                <a:gd name="T80" fmla="*/ 294 w 370"/>
                <a:gd name="T81" fmla="*/ 211 h 428"/>
                <a:gd name="T82" fmla="*/ 302 w 370"/>
                <a:gd name="T83" fmla="*/ 199 h 428"/>
                <a:gd name="T84" fmla="*/ 302 w 370"/>
                <a:gd name="T85" fmla="*/ 183 h 428"/>
                <a:gd name="T86" fmla="*/ 282 w 370"/>
                <a:gd name="T87" fmla="*/ 191 h 428"/>
                <a:gd name="T88" fmla="*/ 263 w 370"/>
                <a:gd name="T89" fmla="*/ 191 h 428"/>
                <a:gd name="T90" fmla="*/ 258 w 370"/>
                <a:gd name="T91" fmla="*/ 172 h 428"/>
                <a:gd name="T92" fmla="*/ 279 w 370"/>
                <a:gd name="T93" fmla="*/ 162 h 428"/>
                <a:gd name="T94" fmla="*/ 279 w 370"/>
                <a:gd name="T95" fmla="*/ 144 h 428"/>
                <a:gd name="T96" fmla="*/ 254 w 370"/>
                <a:gd name="T97" fmla="*/ 139 h 428"/>
                <a:gd name="T98" fmla="*/ 254 w 370"/>
                <a:gd name="T99" fmla="*/ 123 h 428"/>
                <a:gd name="T100" fmla="*/ 274 w 370"/>
                <a:gd name="T101" fmla="*/ 106 h 428"/>
                <a:gd name="T102" fmla="*/ 294 w 370"/>
                <a:gd name="T103" fmla="*/ 123 h 428"/>
                <a:gd name="T104" fmla="*/ 298 w 370"/>
                <a:gd name="T105" fmla="*/ 106 h 428"/>
                <a:gd name="T106" fmla="*/ 318 w 370"/>
                <a:gd name="T107" fmla="*/ 95 h 428"/>
                <a:gd name="T108" fmla="*/ 310 w 370"/>
                <a:gd name="T10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428">
                  <a:moveTo>
                    <a:pt x="310" y="76"/>
                  </a:moveTo>
                  <a:lnTo>
                    <a:pt x="279" y="95"/>
                  </a:lnTo>
                  <a:lnTo>
                    <a:pt x="254" y="95"/>
                  </a:lnTo>
                  <a:lnTo>
                    <a:pt x="235" y="106"/>
                  </a:lnTo>
                  <a:lnTo>
                    <a:pt x="172" y="27"/>
                  </a:lnTo>
                  <a:lnTo>
                    <a:pt x="135" y="24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6" y="11"/>
                  </a:lnTo>
                  <a:lnTo>
                    <a:pt x="0" y="48"/>
                  </a:lnTo>
                  <a:lnTo>
                    <a:pt x="16" y="87"/>
                  </a:lnTo>
                  <a:lnTo>
                    <a:pt x="49" y="99"/>
                  </a:lnTo>
                  <a:lnTo>
                    <a:pt x="52" y="118"/>
                  </a:lnTo>
                  <a:lnTo>
                    <a:pt x="57" y="172"/>
                  </a:lnTo>
                  <a:lnTo>
                    <a:pt x="85" y="211"/>
                  </a:lnTo>
                  <a:lnTo>
                    <a:pt x="115" y="219"/>
                  </a:lnTo>
                  <a:lnTo>
                    <a:pt x="124" y="238"/>
                  </a:lnTo>
                  <a:lnTo>
                    <a:pt x="159" y="246"/>
                  </a:lnTo>
                  <a:lnTo>
                    <a:pt x="187" y="238"/>
                  </a:lnTo>
                  <a:lnTo>
                    <a:pt x="200" y="262"/>
                  </a:lnTo>
                  <a:lnTo>
                    <a:pt x="219" y="277"/>
                  </a:lnTo>
                  <a:lnTo>
                    <a:pt x="200" y="285"/>
                  </a:lnTo>
                  <a:lnTo>
                    <a:pt x="124" y="290"/>
                  </a:lnTo>
                  <a:lnTo>
                    <a:pt x="124" y="314"/>
                  </a:lnTo>
                  <a:lnTo>
                    <a:pt x="132" y="337"/>
                  </a:lnTo>
                  <a:lnTo>
                    <a:pt x="151" y="369"/>
                  </a:lnTo>
                  <a:lnTo>
                    <a:pt x="159" y="365"/>
                  </a:lnTo>
                  <a:lnTo>
                    <a:pt x="180" y="350"/>
                  </a:lnTo>
                  <a:lnTo>
                    <a:pt x="211" y="350"/>
                  </a:lnTo>
                  <a:lnTo>
                    <a:pt x="266" y="361"/>
                  </a:lnTo>
                  <a:lnTo>
                    <a:pt x="290" y="373"/>
                  </a:lnTo>
                  <a:lnTo>
                    <a:pt x="310" y="376"/>
                  </a:lnTo>
                  <a:lnTo>
                    <a:pt x="298" y="405"/>
                  </a:lnTo>
                  <a:lnTo>
                    <a:pt x="323" y="428"/>
                  </a:lnTo>
                  <a:lnTo>
                    <a:pt x="346" y="408"/>
                  </a:lnTo>
                  <a:lnTo>
                    <a:pt x="370" y="361"/>
                  </a:lnTo>
                  <a:lnTo>
                    <a:pt x="370" y="326"/>
                  </a:lnTo>
                  <a:lnTo>
                    <a:pt x="357" y="326"/>
                  </a:lnTo>
                  <a:lnTo>
                    <a:pt x="350" y="282"/>
                  </a:lnTo>
                  <a:lnTo>
                    <a:pt x="310" y="222"/>
                  </a:lnTo>
                  <a:lnTo>
                    <a:pt x="294" y="211"/>
                  </a:lnTo>
                  <a:lnTo>
                    <a:pt x="302" y="199"/>
                  </a:lnTo>
                  <a:lnTo>
                    <a:pt x="302" y="183"/>
                  </a:lnTo>
                  <a:lnTo>
                    <a:pt x="282" y="191"/>
                  </a:lnTo>
                  <a:lnTo>
                    <a:pt x="263" y="191"/>
                  </a:lnTo>
                  <a:lnTo>
                    <a:pt x="258" y="172"/>
                  </a:lnTo>
                  <a:lnTo>
                    <a:pt x="279" y="162"/>
                  </a:lnTo>
                  <a:lnTo>
                    <a:pt x="279" y="144"/>
                  </a:lnTo>
                  <a:lnTo>
                    <a:pt x="254" y="139"/>
                  </a:lnTo>
                  <a:lnTo>
                    <a:pt x="254" y="123"/>
                  </a:lnTo>
                  <a:lnTo>
                    <a:pt x="274" y="106"/>
                  </a:lnTo>
                  <a:lnTo>
                    <a:pt x="294" y="123"/>
                  </a:lnTo>
                  <a:lnTo>
                    <a:pt x="298" y="106"/>
                  </a:lnTo>
                  <a:lnTo>
                    <a:pt x="318" y="95"/>
                  </a:lnTo>
                  <a:lnTo>
                    <a:pt x="310" y="7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95D36F-990A-45D4-A9D4-B9D0C78A81B3}"/>
                </a:ext>
              </a:extLst>
            </p:cNvPr>
            <p:cNvSpPr/>
            <p:nvPr/>
          </p:nvSpPr>
          <p:spPr>
            <a:xfrm>
              <a:off x="2203646" y="4392856"/>
              <a:ext cx="914400" cy="87757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E63DB6D-C543-4B02-8735-709AB4C99B6A}"/>
                </a:ext>
              </a:extLst>
            </p:cNvPr>
            <p:cNvSpPr/>
            <p:nvPr/>
          </p:nvSpPr>
          <p:spPr>
            <a:xfrm>
              <a:off x="2687422" y="4693706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2CE76A-4F26-46EC-9F4E-31EF3B302C47}"/>
                </a:ext>
              </a:extLst>
            </p:cNvPr>
            <p:cNvSpPr/>
            <p:nvPr/>
          </p:nvSpPr>
          <p:spPr>
            <a:xfrm>
              <a:off x="2490069" y="4893593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30775"/>
          <a:stretch/>
        </p:blipFill>
        <p:spPr>
          <a:xfrm>
            <a:off x="8397653" y="-202962"/>
            <a:ext cx="3794347" cy="38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Cohorte nichée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E6F95"/>
                </a:solidFill>
                <a:latin typeface="Segoe UI Semibold"/>
              </a:rPr>
              <a:t>Design</a:t>
            </a:r>
          </a:p>
          <a:p>
            <a:r>
              <a:rPr lang="fr-FR" sz="1800" dirty="0"/>
              <a:t>Une visite entre 13-14 ans</a:t>
            </a:r>
          </a:p>
          <a:p>
            <a:pPr lvl="1"/>
            <a:r>
              <a:rPr lang="fr-FR" sz="1400" dirty="0"/>
              <a:t>Evènements médicaux entre 6 et 13-14 ans</a:t>
            </a:r>
          </a:p>
          <a:p>
            <a:pPr lvl="1"/>
            <a:r>
              <a:rPr lang="fr-FR" sz="1400" dirty="0"/>
              <a:t>Etat des lieux à 13-14 ans :</a:t>
            </a:r>
          </a:p>
          <a:p>
            <a:pPr lvl="2"/>
            <a:r>
              <a:rPr lang="fr-FR" sz="1200" dirty="0"/>
              <a:t>Nutrition</a:t>
            </a:r>
          </a:p>
          <a:p>
            <a:pPr lvl="2"/>
            <a:r>
              <a:rPr lang="fr-FR" sz="1200" dirty="0"/>
              <a:t>Digestif</a:t>
            </a:r>
          </a:p>
          <a:p>
            <a:pPr lvl="2"/>
            <a:r>
              <a:rPr lang="fr-FR" sz="1200" dirty="0"/>
              <a:t>Respiratoire</a:t>
            </a:r>
          </a:p>
          <a:p>
            <a:pPr lvl="2"/>
            <a:r>
              <a:rPr lang="fr-FR" sz="1200" dirty="0"/>
              <a:t>Développement neuro-orthopédique</a:t>
            </a:r>
          </a:p>
          <a:p>
            <a:pPr lvl="2"/>
            <a:r>
              <a:rPr lang="fr-FR" sz="1200" dirty="0"/>
              <a:t>Suivi orthophonique</a:t>
            </a:r>
          </a:p>
          <a:p>
            <a:pPr lvl="2"/>
            <a:r>
              <a:rPr lang="fr-FR" sz="1200" dirty="0"/>
              <a:t>Scolarité</a:t>
            </a:r>
          </a:p>
          <a:p>
            <a:pPr lvl="2"/>
            <a:r>
              <a:rPr lang="fr-FR" sz="1200" dirty="0"/>
              <a:t>Qualité de vie</a:t>
            </a:r>
          </a:p>
          <a:p>
            <a:pPr lvl="1"/>
            <a:r>
              <a:rPr lang="fr-FR" sz="1600" dirty="0"/>
              <a:t>Fibroscopie œsophagienne</a:t>
            </a:r>
          </a:p>
          <a:p>
            <a:pPr lvl="2"/>
            <a:r>
              <a:rPr lang="fr-FR" sz="1200" dirty="0"/>
              <a:t>Biopsies</a:t>
            </a:r>
          </a:p>
          <a:p>
            <a:pPr lvl="3"/>
            <a:r>
              <a:rPr lang="fr-FR" sz="1100" dirty="0"/>
              <a:t>13-14 ans</a:t>
            </a:r>
          </a:p>
          <a:p>
            <a:pPr lvl="3"/>
            <a:r>
              <a:rPr lang="fr-FR" sz="1100" dirty="0"/>
              <a:t>Et antérieures</a:t>
            </a:r>
          </a:p>
          <a:p>
            <a:pPr lvl="1"/>
            <a:r>
              <a:rPr lang="fr-FR" sz="1600" dirty="0"/>
              <a:t>Prise de sang</a:t>
            </a:r>
          </a:p>
          <a:p>
            <a:pPr lvl="2"/>
            <a:r>
              <a:rPr lang="fr-FR" sz="1200" dirty="0"/>
              <a:t>Collection biologique (pour 6 centres)</a:t>
            </a:r>
          </a:p>
          <a:p>
            <a:pPr lvl="1"/>
            <a:endParaRPr lang="fr-FR" sz="1400" dirty="0"/>
          </a:p>
          <a:p>
            <a:endParaRPr lang="fr-FR" sz="1800" dirty="0"/>
          </a:p>
          <a:p>
            <a:pPr marL="0" indent="0">
              <a:buNone/>
            </a:pPr>
            <a:endParaRPr lang="fr-FR" dirty="0">
              <a:solidFill>
                <a:srgbClr val="2E6F95"/>
              </a:solidFill>
              <a:latin typeface="Segoe UI Semibold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8D33-C67E-4317-B25E-50C2A871A13B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99B4776-1682-483D-B9A1-1DAB1E0EA36F}"/>
              </a:ext>
            </a:extLst>
          </p:cNvPr>
          <p:cNvGrpSpPr/>
          <p:nvPr/>
        </p:nvGrpSpPr>
        <p:grpSpPr>
          <a:xfrm>
            <a:off x="8666291" y="3260763"/>
            <a:ext cx="914400" cy="877578"/>
            <a:chOff x="2203646" y="4392856"/>
            <a:chExt cx="914400" cy="877578"/>
          </a:xfrm>
        </p:grpSpPr>
        <p:sp>
          <p:nvSpPr>
            <p:cNvPr id="6" name="Freeform 436">
              <a:extLst>
                <a:ext uri="{FF2B5EF4-FFF2-40B4-BE49-F238E27FC236}">
                  <a16:creationId xmlns:a16="http://schemas.microsoft.com/office/drawing/2014/main" id="{4FE52822-D028-482A-A6CC-4259E08B0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506" y="4914494"/>
              <a:ext cx="223528" cy="275642"/>
            </a:xfrm>
            <a:custGeom>
              <a:avLst/>
              <a:gdLst>
                <a:gd name="T0" fmla="*/ 426 w 426"/>
                <a:gd name="T1" fmla="*/ 222 h 379"/>
                <a:gd name="T2" fmla="*/ 409 w 426"/>
                <a:gd name="T3" fmla="*/ 187 h 379"/>
                <a:gd name="T4" fmla="*/ 388 w 426"/>
                <a:gd name="T5" fmla="*/ 187 h 379"/>
                <a:gd name="T6" fmla="*/ 358 w 426"/>
                <a:gd name="T7" fmla="*/ 132 h 379"/>
                <a:gd name="T8" fmla="*/ 327 w 426"/>
                <a:gd name="T9" fmla="*/ 102 h 379"/>
                <a:gd name="T10" fmla="*/ 336 w 426"/>
                <a:gd name="T11" fmla="*/ 60 h 379"/>
                <a:gd name="T12" fmla="*/ 307 w 426"/>
                <a:gd name="T13" fmla="*/ 34 h 379"/>
                <a:gd name="T14" fmla="*/ 277 w 426"/>
                <a:gd name="T15" fmla="*/ 34 h 379"/>
                <a:gd name="T16" fmla="*/ 259 w 426"/>
                <a:gd name="T17" fmla="*/ 20 h 379"/>
                <a:gd name="T18" fmla="*/ 217 w 426"/>
                <a:gd name="T19" fmla="*/ 25 h 379"/>
                <a:gd name="T20" fmla="*/ 182 w 426"/>
                <a:gd name="T21" fmla="*/ 0 h 379"/>
                <a:gd name="T22" fmla="*/ 149 w 426"/>
                <a:gd name="T23" fmla="*/ 8 h 379"/>
                <a:gd name="T24" fmla="*/ 110 w 426"/>
                <a:gd name="T25" fmla="*/ 12 h 379"/>
                <a:gd name="T26" fmla="*/ 81 w 426"/>
                <a:gd name="T27" fmla="*/ 42 h 379"/>
                <a:gd name="T28" fmla="*/ 37 w 426"/>
                <a:gd name="T29" fmla="*/ 50 h 379"/>
                <a:gd name="T30" fmla="*/ 42 w 426"/>
                <a:gd name="T31" fmla="*/ 107 h 379"/>
                <a:gd name="T32" fmla="*/ 0 w 426"/>
                <a:gd name="T33" fmla="*/ 110 h 379"/>
                <a:gd name="T34" fmla="*/ 4 w 426"/>
                <a:gd name="T35" fmla="*/ 167 h 379"/>
                <a:gd name="T36" fmla="*/ 29 w 426"/>
                <a:gd name="T37" fmla="*/ 182 h 379"/>
                <a:gd name="T38" fmla="*/ 47 w 426"/>
                <a:gd name="T39" fmla="*/ 230 h 379"/>
                <a:gd name="T40" fmla="*/ 29 w 426"/>
                <a:gd name="T41" fmla="*/ 252 h 379"/>
                <a:gd name="T42" fmla="*/ 77 w 426"/>
                <a:gd name="T43" fmla="*/ 299 h 379"/>
                <a:gd name="T44" fmla="*/ 124 w 426"/>
                <a:gd name="T45" fmla="*/ 302 h 379"/>
                <a:gd name="T46" fmla="*/ 154 w 426"/>
                <a:gd name="T47" fmla="*/ 345 h 379"/>
                <a:gd name="T48" fmla="*/ 286 w 426"/>
                <a:gd name="T49" fmla="*/ 379 h 379"/>
                <a:gd name="T50" fmla="*/ 396 w 426"/>
                <a:gd name="T51" fmla="*/ 354 h 379"/>
                <a:gd name="T52" fmla="*/ 396 w 426"/>
                <a:gd name="T53" fmla="*/ 324 h 379"/>
                <a:gd name="T54" fmla="*/ 409 w 426"/>
                <a:gd name="T55" fmla="*/ 264 h 379"/>
                <a:gd name="T56" fmla="*/ 426 w 426"/>
                <a:gd name="T57" fmla="*/ 22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6" h="379">
                  <a:moveTo>
                    <a:pt x="426" y="222"/>
                  </a:moveTo>
                  <a:lnTo>
                    <a:pt x="409" y="187"/>
                  </a:lnTo>
                  <a:lnTo>
                    <a:pt x="388" y="187"/>
                  </a:lnTo>
                  <a:lnTo>
                    <a:pt x="358" y="132"/>
                  </a:lnTo>
                  <a:lnTo>
                    <a:pt x="327" y="102"/>
                  </a:lnTo>
                  <a:lnTo>
                    <a:pt x="336" y="60"/>
                  </a:lnTo>
                  <a:lnTo>
                    <a:pt x="307" y="34"/>
                  </a:lnTo>
                  <a:lnTo>
                    <a:pt x="277" y="34"/>
                  </a:lnTo>
                  <a:lnTo>
                    <a:pt x="259" y="20"/>
                  </a:lnTo>
                  <a:lnTo>
                    <a:pt x="217" y="25"/>
                  </a:lnTo>
                  <a:lnTo>
                    <a:pt x="182" y="0"/>
                  </a:lnTo>
                  <a:lnTo>
                    <a:pt x="149" y="8"/>
                  </a:lnTo>
                  <a:lnTo>
                    <a:pt x="110" y="12"/>
                  </a:lnTo>
                  <a:lnTo>
                    <a:pt x="81" y="42"/>
                  </a:lnTo>
                  <a:lnTo>
                    <a:pt x="37" y="50"/>
                  </a:lnTo>
                  <a:lnTo>
                    <a:pt x="42" y="107"/>
                  </a:lnTo>
                  <a:lnTo>
                    <a:pt x="0" y="110"/>
                  </a:lnTo>
                  <a:lnTo>
                    <a:pt x="4" y="167"/>
                  </a:lnTo>
                  <a:lnTo>
                    <a:pt x="29" y="182"/>
                  </a:lnTo>
                  <a:lnTo>
                    <a:pt x="47" y="230"/>
                  </a:lnTo>
                  <a:lnTo>
                    <a:pt x="29" y="252"/>
                  </a:lnTo>
                  <a:lnTo>
                    <a:pt x="77" y="299"/>
                  </a:lnTo>
                  <a:lnTo>
                    <a:pt x="124" y="302"/>
                  </a:lnTo>
                  <a:lnTo>
                    <a:pt x="154" y="345"/>
                  </a:lnTo>
                  <a:lnTo>
                    <a:pt x="286" y="379"/>
                  </a:lnTo>
                  <a:lnTo>
                    <a:pt x="396" y="354"/>
                  </a:lnTo>
                  <a:lnTo>
                    <a:pt x="396" y="324"/>
                  </a:lnTo>
                  <a:lnTo>
                    <a:pt x="409" y="264"/>
                  </a:lnTo>
                  <a:lnTo>
                    <a:pt x="426" y="22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449">
              <a:extLst>
                <a:ext uri="{FF2B5EF4-FFF2-40B4-BE49-F238E27FC236}">
                  <a16:creationId xmlns:a16="http://schemas.microsoft.com/office/drawing/2014/main" id="{2C11E378-6D31-41BD-BC8F-D226F21C9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807" y="4535451"/>
              <a:ext cx="327677" cy="379043"/>
            </a:xfrm>
            <a:custGeom>
              <a:avLst/>
              <a:gdLst>
                <a:gd name="T0" fmla="*/ 310 w 370"/>
                <a:gd name="T1" fmla="*/ 76 h 428"/>
                <a:gd name="T2" fmla="*/ 279 w 370"/>
                <a:gd name="T3" fmla="*/ 95 h 428"/>
                <a:gd name="T4" fmla="*/ 254 w 370"/>
                <a:gd name="T5" fmla="*/ 95 h 428"/>
                <a:gd name="T6" fmla="*/ 235 w 370"/>
                <a:gd name="T7" fmla="*/ 106 h 428"/>
                <a:gd name="T8" fmla="*/ 172 w 370"/>
                <a:gd name="T9" fmla="*/ 27 h 428"/>
                <a:gd name="T10" fmla="*/ 135 w 370"/>
                <a:gd name="T11" fmla="*/ 24 h 428"/>
                <a:gd name="T12" fmla="*/ 104 w 370"/>
                <a:gd name="T13" fmla="*/ 0 h 428"/>
                <a:gd name="T14" fmla="*/ 52 w 370"/>
                <a:gd name="T15" fmla="*/ 0 h 428"/>
                <a:gd name="T16" fmla="*/ 16 w 370"/>
                <a:gd name="T17" fmla="*/ 11 h 428"/>
                <a:gd name="T18" fmla="*/ 0 w 370"/>
                <a:gd name="T19" fmla="*/ 48 h 428"/>
                <a:gd name="T20" fmla="*/ 16 w 370"/>
                <a:gd name="T21" fmla="*/ 87 h 428"/>
                <a:gd name="T22" fmla="*/ 49 w 370"/>
                <a:gd name="T23" fmla="*/ 99 h 428"/>
                <a:gd name="T24" fmla="*/ 52 w 370"/>
                <a:gd name="T25" fmla="*/ 118 h 428"/>
                <a:gd name="T26" fmla="*/ 57 w 370"/>
                <a:gd name="T27" fmla="*/ 172 h 428"/>
                <a:gd name="T28" fmla="*/ 85 w 370"/>
                <a:gd name="T29" fmla="*/ 211 h 428"/>
                <a:gd name="T30" fmla="*/ 115 w 370"/>
                <a:gd name="T31" fmla="*/ 219 h 428"/>
                <a:gd name="T32" fmla="*/ 124 w 370"/>
                <a:gd name="T33" fmla="*/ 238 h 428"/>
                <a:gd name="T34" fmla="*/ 159 w 370"/>
                <a:gd name="T35" fmla="*/ 246 h 428"/>
                <a:gd name="T36" fmla="*/ 187 w 370"/>
                <a:gd name="T37" fmla="*/ 238 h 428"/>
                <a:gd name="T38" fmla="*/ 200 w 370"/>
                <a:gd name="T39" fmla="*/ 262 h 428"/>
                <a:gd name="T40" fmla="*/ 219 w 370"/>
                <a:gd name="T41" fmla="*/ 277 h 428"/>
                <a:gd name="T42" fmla="*/ 200 w 370"/>
                <a:gd name="T43" fmla="*/ 285 h 428"/>
                <a:gd name="T44" fmla="*/ 124 w 370"/>
                <a:gd name="T45" fmla="*/ 290 h 428"/>
                <a:gd name="T46" fmla="*/ 124 w 370"/>
                <a:gd name="T47" fmla="*/ 314 h 428"/>
                <a:gd name="T48" fmla="*/ 132 w 370"/>
                <a:gd name="T49" fmla="*/ 337 h 428"/>
                <a:gd name="T50" fmla="*/ 151 w 370"/>
                <a:gd name="T51" fmla="*/ 369 h 428"/>
                <a:gd name="T52" fmla="*/ 159 w 370"/>
                <a:gd name="T53" fmla="*/ 365 h 428"/>
                <a:gd name="T54" fmla="*/ 180 w 370"/>
                <a:gd name="T55" fmla="*/ 350 h 428"/>
                <a:gd name="T56" fmla="*/ 211 w 370"/>
                <a:gd name="T57" fmla="*/ 350 h 428"/>
                <a:gd name="T58" fmla="*/ 266 w 370"/>
                <a:gd name="T59" fmla="*/ 361 h 428"/>
                <a:gd name="T60" fmla="*/ 290 w 370"/>
                <a:gd name="T61" fmla="*/ 373 h 428"/>
                <a:gd name="T62" fmla="*/ 310 w 370"/>
                <a:gd name="T63" fmla="*/ 376 h 428"/>
                <a:gd name="T64" fmla="*/ 298 w 370"/>
                <a:gd name="T65" fmla="*/ 405 h 428"/>
                <a:gd name="T66" fmla="*/ 323 w 370"/>
                <a:gd name="T67" fmla="*/ 428 h 428"/>
                <a:gd name="T68" fmla="*/ 346 w 370"/>
                <a:gd name="T69" fmla="*/ 408 h 428"/>
                <a:gd name="T70" fmla="*/ 370 w 370"/>
                <a:gd name="T71" fmla="*/ 361 h 428"/>
                <a:gd name="T72" fmla="*/ 370 w 370"/>
                <a:gd name="T73" fmla="*/ 326 h 428"/>
                <a:gd name="T74" fmla="*/ 357 w 370"/>
                <a:gd name="T75" fmla="*/ 326 h 428"/>
                <a:gd name="T76" fmla="*/ 350 w 370"/>
                <a:gd name="T77" fmla="*/ 282 h 428"/>
                <a:gd name="T78" fmla="*/ 310 w 370"/>
                <a:gd name="T79" fmla="*/ 222 h 428"/>
                <a:gd name="T80" fmla="*/ 294 w 370"/>
                <a:gd name="T81" fmla="*/ 211 h 428"/>
                <a:gd name="T82" fmla="*/ 302 w 370"/>
                <a:gd name="T83" fmla="*/ 199 h 428"/>
                <a:gd name="T84" fmla="*/ 302 w 370"/>
                <a:gd name="T85" fmla="*/ 183 h 428"/>
                <a:gd name="T86" fmla="*/ 282 w 370"/>
                <a:gd name="T87" fmla="*/ 191 h 428"/>
                <a:gd name="T88" fmla="*/ 263 w 370"/>
                <a:gd name="T89" fmla="*/ 191 h 428"/>
                <a:gd name="T90" fmla="*/ 258 w 370"/>
                <a:gd name="T91" fmla="*/ 172 h 428"/>
                <a:gd name="T92" fmla="*/ 279 w 370"/>
                <a:gd name="T93" fmla="*/ 162 h 428"/>
                <a:gd name="T94" fmla="*/ 279 w 370"/>
                <a:gd name="T95" fmla="*/ 144 h 428"/>
                <a:gd name="T96" fmla="*/ 254 w 370"/>
                <a:gd name="T97" fmla="*/ 139 h 428"/>
                <a:gd name="T98" fmla="*/ 254 w 370"/>
                <a:gd name="T99" fmla="*/ 123 h 428"/>
                <a:gd name="T100" fmla="*/ 274 w 370"/>
                <a:gd name="T101" fmla="*/ 106 h 428"/>
                <a:gd name="T102" fmla="*/ 294 w 370"/>
                <a:gd name="T103" fmla="*/ 123 h 428"/>
                <a:gd name="T104" fmla="*/ 298 w 370"/>
                <a:gd name="T105" fmla="*/ 106 h 428"/>
                <a:gd name="T106" fmla="*/ 318 w 370"/>
                <a:gd name="T107" fmla="*/ 95 h 428"/>
                <a:gd name="T108" fmla="*/ 310 w 370"/>
                <a:gd name="T109" fmla="*/ 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428">
                  <a:moveTo>
                    <a:pt x="310" y="76"/>
                  </a:moveTo>
                  <a:lnTo>
                    <a:pt x="279" y="95"/>
                  </a:lnTo>
                  <a:lnTo>
                    <a:pt x="254" y="95"/>
                  </a:lnTo>
                  <a:lnTo>
                    <a:pt x="235" y="106"/>
                  </a:lnTo>
                  <a:lnTo>
                    <a:pt x="172" y="27"/>
                  </a:lnTo>
                  <a:lnTo>
                    <a:pt x="135" y="24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6" y="11"/>
                  </a:lnTo>
                  <a:lnTo>
                    <a:pt x="0" y="48"/>
                  </a:lnTo>
                  <a:lnTo>
                    <a:pt x="16" y="87"/>
                  </a:lnTo>
                  <a:lnTo>
                    <a:pt x="49" y="99"/>
                  </a:lnTo>
                  <a:lnTo>
                    <a:pt x="52" y="118"/>
                  </a:lnTo>
                  <a:lnTo>
                    <a:pt x="57" y="172"/>
                  </a:lnTo>
                  <a:lnTo>
                    <a:pt x="85" y="211"/>
                  </a:lnTo>
                  <a:lnTo>
                    <a:pt x="115" y="219"/>
                  </a:lnTo>
                  <a:lnTo>
                    <a:pt x="124" y="238"/>
                  </a:lnTo>
                  <a:lnTo>
                    <a:pt x="159" y="246"/>
                  </a:lnTo>
                  <a:lnTo>
                    <a:pt x="187" y="238"/>
                  </a:lnTo>
                  <a:lnTo>
                    <a:pt x="200" y="262"/>
                  </a:lnTo>
                  <a:lnTo>
                    <a:pt x="219" y="277"/>
                  </a:lnTo>
                  <a:lnTo>
                    <a:pt x="200" y="285"/>
                  </a:lnTo>
                  <a:lnTo>
                    <a:pt x="124" y="290"/>
                  </a:lnTo>
                  <a:lnTo>
                    <a:pt x="124" y="314"/>
                  </a:lnTo>
                  <a:lnTo>
                    <a:pt x="132" y="337"/>
                  </a:lnTo>
                  <a:lnTo>
                    <a:pt x="151" y="369"/>
                  </a:lnTo>
                  <a:lnTo>
                    <a:pt x="159" y="365"/>
                  </a:lnTo>
                  <a:lnTo>
                    <a:pt x="180" y="350"/>
                  </a:lnTo>
                  <a:lnTo>
                    <a:pt x="211" y="350"/>
                  </a:lnTo>
                  <a:lnTo>
                    <a:pt x="266" y="361"/>
                  </a:lnTo>
                  <a:lnTo>
                    <a:pt x="290" y="373"/>
                  </a:lnTo>
                  <a:lnTo>
                    <a:pt x="310" y="376"/>
                  </a:lnTo>
                  <a:lnTo>
                    <a:pt x="298" y="405"/>
                  </a:lnTo>
                  <a:lnTo>
                    <a:pt x="323" y="428"/>
                  </a:lnTo>
                  <a:lnTo>
                    <a:pt x="346" y="408"/>
                  </a:lnTo>
                  <a:lnTo>
                    <a:pt x="370" y="361"/>
                  </a:lnTo>
                  <a:lnTo>
                    <a:pt x="370" y="326"/>
                  </a:lnTo>
                  <a:lnTo>
                    <a:pt x="357" y="326"/>
                  </a:lnTo>
                  <a:lnTo>
                    <a:pt x="350" y="282"/>
                  </a:lnTo>
                  <a:lnTo>
                    <a:pt x="310" y="222"/>
                  </a:lnTo>
                  <a:lnTo>
                    <a:pt x="294" y="211"/>
                  </a:lnTo>
                  <a:lnTo>
                    <a:pt x="302" y="199"/>
                  </a:lnTo>
                  <a:lnTo>
                    <a:pt x="302" y="183"/>
                  </a:lnTo>
                  <a:lnTo>
                    <a:pt x="282" y="191"/>
                  </a:lnTo>
                  <a:lnTo>
                    <a:pt x="263" y="191"/>
                  </a:lnTo>
                  <a:lnTo>
                    <a:pt x="258" y="172"/>
                  </a:lnTo>
                  <a:lnTo>
                    <a:pt x="279" y="162"/>
                  </a:lnTo>
                  <a:lnTo>
                    <a:pt x="279" y="144"/>
                  </a:lnTo>
                  <a:lnTo>
                    <a:pt x="254" y="139"/>
                  </a:lnTo>
                  <a:lnTo>
                    <a:pt x="254" y="123"/>
                  </a:lnTo>
                  <a:lnTo>
                    <a:pt x="274" y="106"/>
                  </a:lnTo>
                  <a:lnTo>
                    <a:pt x="294" y="123"/>
                  </a:lnTo>
                  <a:lnTo>
                    <a:pt x="298" y="106"/>
                  </a:lnTo>
                  <a:lnTo>
                    <a:pt x="318" y="95"/>
                  </a:lnTo>
                  <a:lnTo>
                    <a:pt x="310" y="7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95D36F-990A-45D4-A9D4-B9D0C78A81B3}"/>
                </a:ext>
              </a:extLst>
            </p:cNvPr>
            <p:cNvSpPr/>
            <p:nvPr/>
          </p:nvSpPr>
          <p:spPr>
            <a:xfrm>
              <a:off x="2203646" y="4392856"/>
              <a:ext cx="914400" cy="877578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E63DB6D-C543-4B02-8735-709AB4C99B6A}"/>
                </a:ext>
              </a:extLst>
            </p:cNvPr>
            <p:cNvSpPr/>
            <p:nvPr/>
          </p:nvSpPr>
          <p:spPr>
            <a:xfrm>
              <a:off x="2687422" y="4693706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2CE76A-4F26-46EC-9F4E-31EF3B302C47}"/>
                </a:ext>
              </a:extLst>
            </p:cNvPr>
            <p:cNvSpPr/>
            <p:nvPr/>
          </p:nvSpPr>
          <p:spPr>
            <a:xfrm>
              <a:off x="2490069" y="4893593"/>
              <a:ext cx="85725" cy="88900"/>
            </a:xfrm>
            <a:prstGeom prst="ellipse">
              <a:avLst/>
            </a:prstGeom>
            <a:solidFill>
              <a:srgbClr val="0091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30775"/>
          <a:stretch/>
        </p:blipFill>
        <p:spPr>
          <a:xfrm>
            <a:off x="8397653" y="-202962"/>
            <a:ext cx="3794347" cy="3809025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2602253" y="4574286"/>
            <a:ext cx="261481" cy="25365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584132" y="5053830"/>
            <a:ext cx="261481" cy="25365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626747" y="4574286"/>
            <a:ext cx="261481" cy="25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95810" y="5053829"/>
            <a:ext cx="261481" cy="25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0.09349 0.00162 L 0.16849 -0.01273 L 0.23372 -0.04931 L 0.2776 -0.1463 C 0.28529 -0.18426 0.29297 -0.22246 0.30078 -0.26042 C 0.30911 -0.30973 0.31732 -0.3588 0.32578 -0.40811 L 0.3569 -0.48727 L 0.41042 -0.53681 L 0.48542 -0.58727 L 0.55963 -0.61273 C 0.5763 -0.6176 0.60716 -0.61945 0.62383 -0.62408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85" y="-3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6315 -0.01157 L 0.1418 -0.04791 L 0.18555 -0.09074 L 0.21055 -0.19074 C 0.21354 -0.23125 0.21654 -0.27222 0.21953 -0.31273 C 0.22187 -0.35578 0.22422 -0.39861 0.22669 -0.44166 L 0.24362 -0.53842 L 0.29088 -0.60347 L 0.34818 -0.65277 L 0.41875 -0.68935 C 0.4276 -0.69027 0.45273 -0.69398 0.46172 -0.6949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ransEAso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2B64"/>
      </a:accent1>
      <a:accent2>
        <a:srgbClr val="723C70"/>
      </a:accent2>
      <a:accent3>
        <a:srgbClr val="5C4D7D"/>
      </a:accent3>
      <a:accent4>
        <a:srgbClr val="455E89"/>
      </a:accent4>
      <a:accent5>
        <a:srgbClr val="2E6F95"/>
      </a:accent5>
      <a:accent6>
        <a:srgbClr val="1780A1"/>
      </a:accent6>
      <a:hlink>
        <a:srgbClr val="B7094C"/>
      </a:hlink>
      <a:folHlink>
        <a:srgbClr val="0091AD"/>
      </a:folHlink>
    </a:clrScheme>
    <a:fontScheme name="Segoe SB_Histo">
      <a:majorFont>
        <a:latin typeface="Segoe UI Semibold"/>
        <a:ea typeface=""/>
        <a:cs typeface=""/>
      </a:majorFont>
      <a:minorFont>
        <a:latin typeface="Segoe UI Histor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ower Point TransEAsome V04Apr2022" id="{04A46C73-F7D3-457B-9A2F-0CC5942F8D59}" vid="{DFEAD7ED-B333-4AE2-BBAD-BB83FEF6F7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967c6e-2486-4105-b8ef-9de1caefa822">
      <Terms xmlns="http://schemas.microsoft.com/office/infopath/2007/PartnerControls"/>
    </lcf76f155ced4ddcb4097134ff3c332f>
    <TaxCatchAll xmlns="47b22448-f143-440f-9d51-f70dbfb2bf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A348CCB28A714DBFE796C66EEC9A6F" ma:contentTypeVersion="12" ma:contentTypeDescription="Crée un document." ma:contentTypeScope="" ma:versionID="0adae6c8706412cafcf55f1eda34d7a9">
  <xsd:schema xmlns:xsd="http://www.w3.org/2001/XMLSchema" xmlns:xs="http://www.w3.org/2001/XMLSchema" xmlns:p="http://schemas.microsoft.com/office/2006/metadata/properties" xmlns:ns2="14967c6e-2486-4105-b8ef-9de1caefa822" xmlns:ns3="47b22448-f143-440f-9d51-f70dbfb2bf5f" targetNamespace="http://schemas.microsoft.com/office/2006/metadata/properties" ma:root="true" ma:fieldsID="3b9686ebd9360a626c2880d2235b5bda" ns2:_="" ns3:_="">
    <xsd:import namespace="14967c6e-2486-4105-b8ef-9de1caefa822"/>
    <xsd:import namespace="47b22448-f143-440f-9d51-f70dbfb2b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7c6e-2486-4105-b8ef-9de1caefa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c30d690-e236-48e8-bc09-94399c4d2c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22448-f143-440f-9d51-f70dbfb2bf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c62c737-403e-4df1-8706-cc48bcbef2da}" ma:internalName="TaxCatchAll" ma:showField="CatchAllData" ma:web="47b22448-f143-440f-9d51-f70dbfb2bf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1B4E3-8201-4C09-88EB-645B6F3FC0E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4967c6e-2486-4105-b8ef-9de1caefa822"/>
    <ds:schemaRef ds:uri="47b22448-f143-440f-9d51-f70dbfb2bf5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7409D85-9427-4AC2-80EB-1295E715F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67c6e-2486-4105-b8ef-9de1caefa822"/>
    <ds:schemaRef ds:uri="47b22448-f143-440f-9d51-f70dbfb2b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E1D843-7406-4D9A-90F2-4F6905750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2016</Words>
  <Application>Microsoft Macintosh PowerPoint</Application>
  <PresentationFormat>Grand écran</PresentationFormat>
  <Paragraphs>357</Paragraphs>
  <Slides>28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Cocogoose Classic Trial ExBold</vt:lpstr>
      <vt:lpstr>Cocogoose Classic Trial Medium</vt:lpstr>
      <vt:lpstr>Segoe UI Historic</vt:lpstr>
      <vt:lpstr>Segoe UI Light</vt:lpstr>
      <vt:lpstr>Segoe UI Semibold</vt:lpstr>
      <vt:lpstr>Thème Office</vt:lpstr>
      <vt:lpstr>Présentation PowerPoint</vt:lpstr>
      <vt:lpstr>Présentation du projet Transeasome</vt:lpstr>
      <vt:lpstr>Présentation générale</vt:lpstr>
      <vt:lpstr>Présentation générale</vt:lpstr>
      <vt:lpstr>Présentation générale</vt:lpstr>
      <vt:lpstr>Présentation générale</vt:lpstr>
      <vt:lpstr>Cohorte nichée</vt:lpstr>
      <vt:lpstr>Cohorte nichée</vt:lpstr>
      <vt:lpstr>Cohorte nichée</vt:lpstr>
      <vt:lpstr>Analyses</vt:lpstr>
      <vt:lpstr>En pratique</vt:lpstr>
      <vt:lpstr>Points clés</vt:lpstr>
      <vt:lpstr>Des jeunes patients AO et des parents qui s’impliquent en recherche clinique et dans le projet Transeasome </vt:lpstr>
      <vt:lpstr>S’impliquer en recherche clinique</vt:lpstr>
      <vt:lpstr>S’impliquer en recherche clinique</vt:lpstr>
      <vt:lpstr>Plan d’implication Transeasome (1)</vt:lpstr>
      <vt:lpstr>Plan d’implication Transeasome (2)</vt:lpstr>
      <vt:lpstr>Plan d’implication Transeasome (3)</vt:lpstr>
      <vt:lpstr>Plan d’implication Transeasome (4)</vt:lpstr>
      <vt:lpstr>Retour sur l’implication des comités</vt:lpstr>
      <vt:lpstr>Réunions des comités – Fév/Juin 2023</vt:lpstr>
      <vt:lpstr>Avis/remarques émis - Prise en compte (Proto 1) </vt:lpstr>
      <vt:lpstr>Avis/remarques émis - Prise en compte (Proto 2) </vt:lpstr>
      <vt:lpstr>Avis/remarques émis - Prise en compte (Données) </vt:lpstr>
      <vt:lpstr>Qu’en pensent les jeunes patients et les parents ?</vt:lpstr>
      <vt:lpstr>Attentes par rapport à la participation</vt:lpstr>
      <vt:lpstr>Que pensez-vous de votre implication?</vt:lpstr>
      <vt:lpstr>MERCI aux jeunes patients et parents</vt:lpstr>
    </vt:vector>
  </TitlesOfParts>
  <Company>CHU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LEROY Melanie</dc:creator>
  <cp:lastModifiedBy>F Gottrand</cp:lastModifiedBy>
  <cp:revision>105</cp:revision>
  <dcterms:created xsi:type="dcterms:W3CDTF">2022-04-20T08:21:01Z</dcterms:created>
  <dcterms:modified xsi:type="dcterms:W3CDTF">2023-06-24T09:03:52Z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0x01010038A348CCB28A714DBFE796C66EEC9A6F</vt:lpwstr>
  </property>
  <property fmtid="{D5CDD505-2E9C-101B-9397-08002B2CF9AE}" pid="3" name="MediaServiceImageTags">
    <vt:lpwstr/>
  </property>
</Properties>
</file>