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0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mand viviane" userId="93be26ee5ce18123" providerId="LiveId" clId="{EB45536F-96F5-4A35-9033-0DA7C9BC44F5}"/>
    <pc:docChg chg="modSld">
      <pc:chgData name="armand viviane" userId="93be26ee5ce18123" providerId="LiveId" clId="{EB45536F-96F5-4A35-9033-0DA7C9BC44F5}" dt="2023-06-23T19:50:46.685" v="0" actId="1076"/>
      <pc:docMkLst>
        <pc:docMk/>
      </pc:docMkLst>
      <pc:sldChg chg="modSp mod">
        <pc:chgData name="armand viviane" userId="93be26ee5ce18123" providerId="LiveId" clId="{EB45536F-96F5-4A35-9033-0DA7C9BC44F5}" dt="2023-06-23T19:50:46.685" v="0" actId="1076"/>
        <pc:sldMkLst>
          <pc:docMk/>
          <pc:sldMk cId="0" sldId="256"/>
        </pc:sldMkLst>
        <pc:picChg chg="mod">
          <ac:chgData name="armand viviane" userId="93be26ee5ce18123" providerId="LiveId" clId="{EB45536F-96F5-4A35-9033-0DA7C9BC44F5}" dt="2023-06-23T19:50:46.685" v="0" actId="1076"/>
          <ac:picMkLst>
            <pc:docMk/>
            <pc:sldMk cId="0" sldId="256"/>
            <ac:picMk id="5" creationId="{FFCC066B-EAE2-F473-AE42-A2BE24EC48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30A72F6-4FA2-88BD-0D01-5025B8F4003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224F17-1786-F170-F384-11B2C50FFE4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ED402D5-FD74-4716-86D3-AE2665C1205E}" type="datetime1">
              <a:rPr lang="fr-FR"/>
              <a:pPr lvl="0"/>
              <a:t>23/06/2023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EEA3705-0D75-DCE3-CEE3-EC2EFF50D0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F90CFD2B-5061-0C53-3FA0-0DB17F33B49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2269A8-133A-30FD-2A08-8914C4D1DBF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753727-21F1-A1D5-ED11-9E74848B80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B13EB49-2B9E-45AC-B162-025F4AB4B4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5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C367-3730-D954-CEFE-9554199B40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7696" y="1181103"/>
            <a:ext cx="6864720" cy="3581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2C643-2BF8-804B-6CD9-0DFC95DD63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7696" y="5075230"/>
            <a:ext cx="6864720" cy="86837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FC0ED-D36D-D293-0E30-317272444F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08EE9F-8ED0-4FF5-A461-A6261844EB4D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1D43A-8F08-6699-DC25-BEAE4FC4CF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9A759-A483-1815-9F4C-4BE8F3E43D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8F74CE-61A5-4556-9C29-BAD6E56879C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70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20D5-0F05-2FF4-ABCD-2A27542006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A136D-AC33-591B-0BB2-E13204042CF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ACD35-A52D-5C6A-30BA-1E6571D5A9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6A461-0B77-482A-8864-A3A0A363B6DD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EA16A-0F8B-1F55-784A-7606309650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446B8-B38B-14EA-D9FC-EDF96C7191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DE988F-AF47-40E7-8D0F-44ED42ED9DC6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6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C2975-F214-6A71-17CB-7B693F3BE90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86522" y="647696"/>
            <a:ext cx="2291084" cy="52959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A36FE-152E-BACC-DA35-E244851016C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52369" y="647696"/>
            <a:ext cx="8120786" cy="52959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603D-A3AE-B81D-48E8-202B0BDBDC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94334-707F-41BD-BB26-7F9A9CE0103B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76051-ADAA-A7CB-63E7-B0DBA53941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F986-CC8C-5048-4DDB-938B31CDE9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F1AD1C-C603-4E22-9823-32CE778940E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3CD6-58EC-DEE7-4FBD-11B5507539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4BA5-2CAC-B728-E073-3CB5961E060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6BB0F-A712-D31E-CAF8-FE474AFB04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300870-83C1-45E4-B9CF-12C286702BC8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6C8C-FC0C-4651-DBBE-29964E29A0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B79C8-551B-E12D-C8B4-6BEA617454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E3B0E6-D9BC-4EAC-B49B-27DDBE8C6C9F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468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601-63E6-4D80-D99B-435E9E2324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3" y="2362196"/>
            <a:ext cx="7696203" cy="24003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9F77F-C467-C6E9-7035-31E7F19BA2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3" y="5067303"/>
            <a:ext cx="7696203" cy="876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F6DE8-8DC4-BC63-B354-503D52E3A2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29397-78DA-4366-A5B0-BEBEF24649F8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4FE21-2862-C2DB-7C9F-D5684424CD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36F6-9A8B-E64C-6D23-F40793EFCF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6C6B90-DE4B-4A4B-B10A-306010933D7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201A-47E4-5A4A-CBA0-9708C82AC9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9C3D-CD1E-1F03-7514-6EED321429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825627"/>
            <a:ext cx="4991096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52FC1-D14F-099E-A1CB-EC506D33127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48396" y="1825627"/>
            <a:ext cx="5029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F253C-78EA-8F14-D382-30E006662C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F2C90F-4A8E-4C2E-8A76-A46892531638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C6E-0DA0-C8E5-16C1-B7E39C6D9E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E069B-3751-BE21-60A3-BF6096AC46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206025-FA0D-423D-B9DE-B259BF039582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5B39-0F7D-B516-9CAF-478FD2F4A2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2369" y="647696"/>
            <a:ext cx="10625227" cy="1150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F67FA-1E7C-3178-4612-77E3C7E00B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5862" y="1879594"/>
            <a:ext cx="5157782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9D47A-D562-86A0-78F5-6A6F4644944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55862" y="2560950"/>
            <a:ext cx="5157782" cy="36493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CC127-888D-4DBF-9125-C0E8101F708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094411" y="1879594"/>
            <a:ext cx="5183184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C673F-906A-1BF5-036A-3D4AFA43B06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094411" y="2560950"/>
            <a:ext cx="5183184" cy="36493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F8F7A-EF7C-9CFE-1913-FBCA1D584C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1CB0A-04E8-4B62-AC26-A421BAD94732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A2555-7C97-3E76-4A75-1EFA4D3299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EDD5A-9E4D-120E-30A7-F96F0F6710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1CCAD4-A0D9-4891-AA97-B889F4B8615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BF5E-E119-BF3D-2BFF-CDCB44B738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2DCB2-1E33-D708-2F10-AB0E517FEE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93858-2724-45E8-A3B4-AEA61901067E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1DA00-F328-64D3-9C7C-C78B524777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54A06-5D56-A0BA-44A5-0EA41A3195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7151F-CF74-4A6A-80C3-CA15CE5BBA5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3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3C58D-EE8D-3F44-B1A8-9DFFBA7562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1E51EE-1E38-4911-8DEC-26555973BAE4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3C3A1-5918-9503-9044-110DB09EF5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8C2F9-4ACB-5F58-79B9-141E1A945A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E4413C-A6AB-4735-A64C-8D5A9A0FA7A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8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A621-B702-296A-EC6D-44C394A4EB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2369" y="647696"/>
            <a:ext cx="4119655" cy="17145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2E778-43A7-7F8A-472C-5DB3B408BF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40185" y="914400"/>
            <a:ext cx="5737411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1F457-725C-A5A5-2D2C-4096A2BC3D6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2369" y="2697479"/>
            <a:ext cx="4119655" cy="324612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689EF-5B51-E762-91E3-7537737646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1A1EB4-7DDA-4664-982F-B4D0D328CCB1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A1C1C-0AD7-6238-C93D-217C1FB9B7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AE55F-E335-2510-C57F-4AF48AF940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3E7D1B-5945-4F1B-9A34-FAAD3DB4A50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2F21-D355-8F26-FEDA-C1C5896FD9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2369" y="647696"/>
            <a:ext cx="4119655" cy="17145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DD06D-D81F-DE93-1E85-A50232EDA58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486400" y="914400"/>
            <a:ext cx="5791196" cy="5029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616CA-8DFE-F58C-D0F8-1AABF378710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2369" y="2697479"/>
            <a:ext cx="4119655" cy="317150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9DF57-EB79-E876-9940-02C0AD7125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455CB8-52C6-488A-AD60-17B7549D8C1B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BCE89-1BEC-71BB-FB06-23921F648B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5A190-3D30-22BB-F758-BCD20E09C2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D0C319-B902-4EB2-A218-F544CE0D41FF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BE7C5-2B1C-9722-2517-2A842BBE2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2369" y="647696"/>
            <a:ext cx="10625227" cy="1147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491E-3CBB-964C-CFB4-C52C7F0E48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2369" y="2095503"/>
            <a:ext cx="10620856" cy="3848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7752-C8C8-90B5-2F0D-AADF645AA24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52369" y="6332540"/>
            <a:ext cx="30064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1" i="0" u="none" strike="noStrike" kern="1200" cap="none" spc="100" baseline="0">
                <a:solidFill>
                  <a:srgbClr val="000000"/>
                </a:solidFill>
                <a:uFillTx/>
                <a:latin typeface="Grandview Display"/>
              </a:defRPr>
            </a:lvl1pPr>
          </a:lstStyle>
          <a:p>
            <a:pPr lvl="0"/>
            <a:fld id="{B1F02220-AD13-48BE-8C7C-7A7C1B617302}" type="datetime1">
              <a:rPr lang="en-US"/>
              <a:pPr lvl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F907B-8BF5-0DA7-A1E4-24326AD40F1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034165" y="6332540"/>
            <a:ext cx="350546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1" i="0" u="none" strike="noStrike" kern="1200" cap="none" spc="100" baseline="0">
                <a:solidFill>
                  <a:srgbClr val="000000"/>
                </a:solidFill>
                <a:uFillTx/>
                <a:latin typeface="Grandview Display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D9005-CEB6-B1BB-3FA6-F325A794338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44749" y="6332540"/>
            <a:ext cx="53980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1" i="0" u="none" strike="noStrike" kern="1200" cap="none" spc="100" baseline="0">
                <a:solidFill>
                  <a:srgbClr val="000000"/>
                </a:solidFill>
                <a:uFillTx/>
                <a:latin typeface="Grandview Display"/>
              </a:defRPr>
            </a:lvl1pPr>
          </a:lstStyle>
          <a:p>
            <a:pPr lvl="0"/>
            <a:fld id="{A050417C-3E72-4D85-A67A-4BA28EFF85BC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300" baseline="0">
          <a:solidFill>
            <a:srgbClr val="FFFFFF"/>
          </a:solidFill>
          <a:highlight>
            <a:srgbClr val="000000"/>
          </a:highlight>
          <a:uFillTx/>
          <a:latin typeface="Grandview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Grandview Display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75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Grandview Display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75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Grandview Display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75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Grandview Display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75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Grandview Display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0575D90-AD0B-8329-F1EF-DE2AF97F2EF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randview Display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C8EA33E-DC38-E9F9-4DD5-EBC0D2BE2C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7696" y="4495803"/>
            <a:ext cx="10629900" cy="947894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C1D53D19-0917-D7AF-7A03-220DE74C0D4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7696" y="5565934"/>
            <a:ext cx="10629900" cy="644368"/>
          </a:xfrm>
        </p:spPr>
        <p:txBody>
          <a:bodyPr/>
          <a:lstStyle/>
          <a:p>
            <a:endParaRPr lang="fr-FR"/>
          </a:p>
        </p:txBody>
      </p:sp>
      <p:pic>
        <p:nvPicPr>
          <p:cNvPr id="5" name="Image 4" descr="Une image contenant personne, habits, plein air, sourire&#10;&#10;Description générée automatiquement">
            <a:extLst>
              <a:ext uri="{FF2B5EF4-FFF2-40B4-BE49-F238E27FC236}">
                <a16:creationId xmlns:a16="http://schemas.microsoft.com/office/drawing/2014/main" id="{FFCC066B-EAE2-F473-AE42-A2BE24EC4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0" y="829248"/>
            <a:ext cx="12091120" cy="50480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ABDC1-E75E-043B-CA69-AE9E408676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Merci à nos bénévoles 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7B7D2252-0106-EFAF-8E5E-A9793A1A8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134" y="1794756"/>
            <a:ext cx="4666128" cy="48775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471C6-D60D-9B4B-B102-F2393E67D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1440" y="647696"/>
            <a:ext cx="10176165" cy="1194151"/>
          </a:xfrm>
        </p:spPr>
        <p:txBody>
          <a:bodyPr/>
          <a:lstStyle/>
          <a:p>
            <a:pPr lvl="0"/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Timeline</a:t>
            </a:r>
            <a:r>
              <a:rPr lang="fr-FR">
                <a:highlight>
                  <a:srgbClr val="FF00FF"/>
                </a:highlight>
              </a:rPr>
              <a:t> </a:t>
            </a:r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atrésie oesophage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B6DF07-F495-F6AE-71E8-1CCC0E2580E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4" name="Connecteur droit 4">
            <a:extLst>
              <a:ext uri="{FF2B5EF4-FFF2-40B4-BE49-F238E27FC236}">
                <a16:creationId xmlns:a16="http://schemas.microsoft.com/office/drawing/2014/main" id="{67E52C1A-E82B-42F4-F1A8-CB2BEFD399F3}"/>
              </a:ext>
            </a:extLst>
          </p:cNvPr>
          <p:cNvCxnSpPr/>
          <p:nvPr/>
        </p:nvCxnSpPr>
        <p:spPr>
          <a:xfrm>
            <a:off x="440576" y="3172117"/>
            <a:ext cx="11451333" cy="0"/>
          </a:xfrm>
          <a:prstGeom prst="straightConnector1">
            <a:avLst/>
          </a:prstGeom>
          <a:noFill/>
          <a:ln w="38103" cap="flat">
            <a:solidFill>
              <a:srgbClr val="29A3D2"/>
            </a:solidFill>
            <a:custDash>
              <a:ds d="299976" sp="299976"/>
            </a:custDash>
            <a:miter/>
          </a:ln>
        </p:spPr>
      </p:cxnSp>
      <p:sp>
        <p:nvSpPr>
          <p:cNvPr id="5" name="Ellipse 6">
            <a:extLst>
              <a:ext uri="{FF2B5EF4-FFF2-40B4-BE49-F238E27FC236}">
                <a16:creationId xmlns:a16="http://schemas.microsoft.com/office/drawing/2014/main" id="{680A963F-DB42-33BF-7BF1-59C2ECD2FF98}"/>
              </a:ext>
            </a:extLst>
          </p:cNvPr>
          <p:cNvSpPr/>
          <p:nvPr/>
        </p:nvSpPr>
        <p:spPr>
          <a:xfrm>
            <a:off x="392789" y="2556506"/>
            <a:ext cx="1454728" cy="14630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2060"/>
          </a:solidFill>
          <a:ln w="12701" cap="flat">
            <a:solidFill>
              <a:srgbClr val="0B425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Grandview Display"/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CDC7E4D6-6EBE-7BE6-D55A-16FE5EA12F7E}"/>
              </a:ext>
            </a:extLst>
          </p:cNvPr>
          <p:cNvSpPr txBox="1"/>
          <p:nvPr/>
        </p:nvSpPr>
        <p:spPr>
          <a:xfrm>
            <a:off x="652369" y="2886861"/>
            <a:ext cx="113052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3F2EF"/>
                </a:solidFill>
                <a:uFillTx/>
                <a:latin typeface="Amatic SC" pitchFamily="2"/>
                <a:cs typeface="Amatic SC" pitchFamily="2"/>
              </a:rPr>
              <a:t>Création de l’AFAO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F2B5A0EA-3AAA-B102-A75D-6C78B5CC971A}"/>
              </a:ext>
            </a:extLst>
          </p:cNvPr>
          <p:cNvSpPr txBox="1"/>
          <p:nvPr/>
        </p:nvSpPr>
        <p:spPr>
          <a:xfrm>
            <a:off x="608999" y="4311990"/>
            <a:ext cx="145472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Décembre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2002 </a:t>
            </a:r>
          </a:p>
        </p:txBody>
      </p:sp>
      <p:sp>
        <p:nvSpPr>
          <p:cNvPr id="8" name="Ellipse 9">
            <a:extLst>
              <a:ext uri="{FF2B5EF4-FFF2-40B4-BE49-F238E27FC236}">
                <a16:creationId xmlns:a16="http://schemas.microsoft.com/office/drawing/2014/main" id="{86F2FC99-91B1-8580-B4C8-40F3128E5E99}"/>
              </a:ext>
            </a:extLst>
          </p:cNvPr>
          <p:cNvSpPr/>
          <p:nvPr/>
        </p:nvSpPr>
        <p:spPr>
          <a:xfrm>
            <a:off x="2107097" y="2546658"/>
            <a:ext cx="1417320" cy="14630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E5FAE"/>
          </a:solidFill>
          <a:ln w="12701" cap="flat">
            <a:solidFill>
              <a:srgbClr val="E29FC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Grandview Display"/>
            </a:endParaRP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DE30A936-5E0E-D6A9-CB87-6B2FEB072A7D}"/>
              </a:ext>
            </a:extLst>
          </p:cNvPr>
          <p:cNvSpPr txBox="1"/>
          <p:nvPr/>
        </p:nvSpPr>
        <p:spPr>
          <a:xfrm>
            <a:off x="2063727" y="4199628"/>
            <a:ext cx="163344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2003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Conseil scientifique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Rencontre avec asso étrangères  </a:t>
            </a:r>
          </a:p>
        </p:txBody>
      </p:sp>
      <p:sp>
        <p:nvSpPr>
          <p:cNvPr id="10" name="Ellipse 11">
            <a:extLst>
              <a:ext uri="{FF2B5EF4-FFF2-40B4-BE49-F238E27FC236}">
                <a16:creationId xmlns:a16="http://schemas.microsoft.com/office/drawing/2014/main" id="{A1ED7C3D-AD74-4559-AB2A-210EEEC2232D}"/>
              </a:ext>
            </a:extLst>
          </p:cNvPr>
          <p:cNvSpPr/>
          <p:nvPr/>
        </p:nvSpPr>
        <p:spPr>
          <a:xfrm>
            <a:off x="3964079" y="2444977"/>
            <a:ext cx="1376839" cy="14630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8D4FE"/>
          </a:solidFill>
          <a:ln w="12701" cap="flat">
            <a:solidFill>
              <a:srgbClr val="0B425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Grandview Display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id="{E55C85A3-7662-2907-25B8-86B24700C53C}"/>
              </a:ext>
            </a:extLst>
          </p:cNvPr>
          <p:cNvSpPr txBox="1"/>
          <p:nvPr/>
        </p:nvSpPr>
        <p:spPr>
          <a:xfrm>
            <a:off x="4222022" y="4138409"/>
            <a:ext cx="1118896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2006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Cracmo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PNDS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CARTE URGENCE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REGISTRE RENATO  </a:t>
            </a:r>
          </a:p>
        </p:txBody>
      </p:sp>
      <p:sp>
        <p:nvSpPr>
          <p:cNvPr id="12" name="Ellipse 14">
            <a:extLst>
              <a:ext uri="{FF2B5EF4-FFF2-40B4-BE49-F238E27FC236}">
                <a16:creationId xmlns:a16="http://schemas.microsoft.com/office/drawing/2014/main" id="{AE5F33AC-0EC9-29EF-6F76-912A607521B7}"/>
              </a:ext>
            </a:extLst>
          </p:cNvPr>
          <p:cNvSpPr/>
          <p:nvPr/>
        </p:nvSpPr>
        <p:spPr>
          <a:xfrm>
            <a:off x="5797716" y="2408108"/>
            <a:ext cx="1454545" cy="141464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2F282"/>
          </a:solidFill>
          <a:ln w="12701" cap="flat">
            <a:solidFill>
              <a:srgbClr val="0B425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Grandview Display"/>
            </a:endParaRPr>
          </a:p>
        </p:txBody>
      </p:sp>
      <p:sp>
        <p:nvSpPr>
          <p:cNvPr id="13" name="ZoneTexte 18">
            <a:extLst>
              <a:ext uri="{FF2B5EF4-FFF2-40B4-BE49-F238E27FC236}">
                <a16:creationId xmlns:a16="http://schemas.microsoft.com/office/drawing/2014/main" id="{609BF1B4-33FC-51E3-6E81-A40374C2DC89}"/>
              </a:ext>
            </a:extLst>
          </p:cNvPr>
          <p:cNvSpPr txBox="1"/>
          <p:nvPr/>
        </p:nvSpPr>
        <p:spPr>
          <a:xfrm>
            <a:off x="6134069" y="4102208"/>
            <a:ext cx="1300450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2007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Premier Prix Fanny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Selena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Orientation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Reconstruction œsophage </a:t>
            </a:r>
          </a:p>
        </p:txBody>
      </p:sp>
      <p:sp>
        <p:nvSpPr>
          <p:cNvPr id="14" name="Ellipse 19">
            <a:extLst>
              <a:ext uri="{FF2B5EF4-FFF2-40B4-BE49-F238E27FC236}">
                <a16:creationId xmlns:a16="http://schemas.microsoft.com/office/drawing/2014/main" id="{2CA5925D-0366-FF55-1427-2D11F7C93433}"/>
              </a:ext>
            </a:extLst>
          </p:cNvPr>
          <p:cNvSpPr/>
          <p:nvPr/>
        </p:nvSpPr>
        <p:spPr>
          <a:xfrm>
            <a:off x="7659819" y="2386199"/>
            <a:ext cx="1417320" cy="14985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1375D"/>
          </a:solidFill>
          <a:ln w="12701" cap="flat">
            <a:solidFill>
              <a:srgbClr val="0B425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Grandview Display"/>
            </a:endParaRPr>
          </a:p>
        </p:txBody>
      </p:sp>
      <p:sp>
        <p:nvSpPr>
          <p:cNvPr id="15" name="ZoneTexte 21">
            <a:extLst>
              <a:ext uri="{FF2B5EF4-FFF2-40B4-BE49-F238E27FC236}">
                <a16:creationId xmlns:a16="http://schemas.microsoft.com/office/drawing/2014/main" id="{B3B3A8C7-A0AF-7433-B864-5D418E034828}"/>
              </a:ext>
            </a:extLst>
          </p:cNvPr>
          <p:cNvSpPr txBox="1"/>
          <p:nvPr/>
        </p:nvSpPr>
        <p:spPr>
          <a:xfrm>
            <a:off x="7893429" y="4061133"/>
            <a:ext cx="1786701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2010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Première conférence internationale sur l’AO 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Naissance de EAT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2011 Naissance FIMATHO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2012 AgrééE par LE Ministère de la santé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 </a:t>
            </a:r>
          </a:p>
        </p:txBody>
      </p:sp>
      <p:sp>
        <p:nvSpPr>
          <p:cNvPr id="16" name="Ellipse 22">
            <a:extLst>
              <a:ext uri="{FF2B5EF4-FFF2-40B4-BE49-F238E27FC236}">
                <a16:creationId xmlns:a16="http://schemas.microsoft.com/office/drawing/2014/main" id="{4E97C06F-5B75-B583-57FF-F1B29519F960}"/>
              </a:ext>
            </a:extLst>
          </p:cNvPr>
          <p:cNvSpPr/>
          <p:nvPr/>
        </p:nvSpPr>
        <p:spPr>
          <a:xfrm>
            <a:off x="9588270" y="2408108"/>
            <a:ext cx="1417320" cy="14985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29FCE"/>
          </a:solidFill>
          <a:ln w="12701" cap="flat">
            <a:solidFill>
              <a:srgbClr val="0B425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Grandview Display"/>
            </a:endParaRPr>
          </a:p>
        </p:txBody>
      </p:sp>
      <p:sp>
        <p:nvSpPr>
          <p:cNvPr id="17" name="ZoneTexte 26">
            <a:extLst>
              <a:ext uri="{FF2B5EF4-FFF2-40B4-BE49-F238E27FC236}">
                <a16:creationId xmlns:a16="http://schemas.microsoft.com/office/drawing/2014/main" id="{CE818F71-CD12-573F-479A-608C21FD5C22}"/>
              </a:ext>
            </a:extLst>
          </p:cNvPr>
          <p:cNvSpPr txBox="1"/>
          <p:nvPr/>
        </p:nvSpPr>
        <p:spPr>
          <a:xfrm>
            <a:off x="10065129" y="4061133"/>
            <a:ext cx="1110785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2021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L’AFAO EST RECONNUE D’UTILITE PUBLIQUE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70C0"/>
                </a:solidFill>
                <a:uFillTx/>
                <a:latin typeface="Amatic SC" pitchFamily="2"/>
                <a:cs typeface="Amatic SC" pitchFamily="2"/>
              </a:rPr>
              <a:t>NAISSANCE DE TRANSEASOME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1E97A-7500-9A19-000F-4FC8E1112A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794" y="647696"/>
            <a:ext cx="10570802" cy="1122910"/>
          </a:xfrm>
        </p:spPr>
        <p:txBody>
          <a:bodyPr/>
          <a:lstStyle/>
          <a:p>
            <a:pPr lvl="0"/>
            <a:r>
              <a:rPr lang="fr-FR" b="1">
                <a:solidFill>
                  <a:srgbClr val="F3F2EF"/>
                </a:solidFill>
                <a:highlight>
                  <a:srgbClr val="FF00FF"/>
                </a:highlight>
                <a:latin typeface="Amatic SC" pitchFamily="2"/>
                <a:cs typeface="Amatic SC" pitchFamily="2"/>
              </a:rPr>
              <a:t>Notre ADN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82ED9-1394-E5C2-F8A1-37C3C9500D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6794" y="1837111"/>
            <a:ext cx="10570802" cy="3994263"/>
          </a:xfrm>
        </p:spPr>
        <p:txBody>
          <a:bodyPr/>
          <a:lstStyle/>
          <a:p>
            <a:pPr lvl="0"/>
            <a:r>
              <a:rPr lang="fr-FR" sz="3700" b="1">
                <a:solidFill>
                  <a:srgbClr val="0070C0"/>
                </a:solidFill>
                <a:latin typeface="Amatic SC" pitchFamily="2"/>
                <a:cs typeface="Amatic SC" pitchFamily="2"/>
              </a:rPr>
              <a:t>Améliorer la prise en charge des familles à tous les niveaux </a:t>
            </a:r>
          </a:p>
          <a:p>
            <a:pPr lvl="0"/>
            <a:r>
              <a:rPr lang="fr-FR" sz="3700" b="1">
                <a:solidFill>
                  <a:srgbClr val="0070C0"/>
                </a:solidFill>
                <a:latin typeface="Amatic SC" pitchFamily="2"/>
                <a:cs typeface="Amatic SC" pitchFamily="2"/>
              </a:rPr>
              <a:t>En améliorant les connaissances sur l’AO</a:t>
            </a:r>
          </a:p>
          <a:p>
            <a:pPr lvl="0"/>
            <a:r>
              <a:rPr lang="fr-FR" sz="3700" b="1">
                <a:solidFill>
                  <a:srgbClr val="0070C0"/>
                </a:solidFill>
                <a:latin typeface="Amatic SC" pitchFamily="2"/>
                <a:cs typeface="Amatic SC" pitchFamily="2"/>
              </a:rPr>
              <a:t>En promouvant la recherche 220000 euros, plusieurs projets en cours</a:t>
            </a:r>
          </a:p>
          <a:p>
            <a:pPr lvl="0"/>
            <a:r>
              <a:rPr lang="fr-FR" sz="3700" b="1">
                <a:solidFill>
                  <a:srgbClr val="0070C0"/>
                </a:solidFill>
                <a:latin typeface="Amatic SC" pitchFamily="2"/>
                <a:cs typeface="Amatic SC" pitchFamily="2"/>
              </a:rPr>
              <a:t>Accompagner les familles </a:t>
            </a:r>
          </a:p>
          <a:p>
            <a:pPr lvl="0"/>
            <a:r>
              <a:rPr lang="fr-FR" sz="3700" b="1">
                <a:solidFill>
                  <a:srgbClr val="0070C0"/>
                </a:solidFill>
                <a:latin typeface="Amatic SC" pitchFamily="2"/>
                <a:cs typeface="Amatic SC" pitchFamily="2"/>
              </a:rPr>
              <a:t>Sensibiliser les pouvoirs publics et le grand public sur cette malformation </a:t>
            </a:r>
          </a:p>
          <a:p>
            <a:pPr lvl="0"/>
            <a:endParaRPr lang="fr-FR" sz="3700" b="1">
              <a:solidFill>
                <a:srgbClr val="0070C0"/>
              </a:solidFill>
              <a:latin typeface="Amatic SC" pitchFamily="2"/>
              <a:cs typeface="Amatic SC" pitchFamily="2"/>
            </a:endParaRPr>
          </a:p>
          <a:p>
            <a:pPr lvl="0"/>
            <a:endParaRPr lang="fr-FR"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5D3B0-53B4-7D9E-7402-86091C681D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Les faits MARQUANTS année 2023</a:t>
            </a:r>
            <a:r>
              <a:rPr lang="fr-FR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EFFA39-45CE-8FF8-10FA-0FD2E16673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2369" y="2085261"/>
            <a:ext cx="10620856" cy="3848096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fr-FR" sz="4000" b="1">
                <a:solidFill>
                  <a:srgbClr val="0669AC"/>
                </a:solidFill>
                <a:latin typeface="Amatic SC" pitchFamily="2"/>
                <a:cs typeface="Amatic SC" pitchFamily="2"/>
              </a:rPr>
              <a:t>Premières participations aux réunions TransEAsome </a:t>
            </a:r>
          </a:p>
          <a:p>
            <a:pPr lvl="0">
              <a:lnSpc>
                <a:spcPct val="110000"/>
              </a:lnSpc>
            </a:pPr>
            <a:r>
              <a:rPr lang="fr-FR" sz="4000" b="1">
                <a:solidFill>
                  <a:srgbClr val="0669AC"/>
                </a:solidFill>
                <a:latin typeface="Amatic SC" pitchFamily="2"/>
                <a:cs typeface="Amatic SC" pitchFamily="2"/>
              </a:rPr>
              <a:t>3 réunions </a:t>
            </a:r>
          </a:p>
          <a:p>
            <a:pPr lvl="0">
              <a:lnSpc>
                <a:spcPct val="110000"/>
              </a:lnSpc>
            </a:pPr>
            <a:r>
              <a:rPr lang="fr-FR" sz="4000" b="1">
                <a:solidFill>
                  <a:srgbClr val="0669AC"/>
                </a:solidFill>
                <a:latin typeface="Amatic SC" pitchFamily="2"/>
                <a:cs typeface="Amatic SC" pitchFamily="2"/>
              </a:rPr>
              <a:t>Retour sur le  protOCOLE ( prise en compte des différents traitements, formulation du Questionnaire de qualité de Vie orientée de manière négative )</a:t>
            </a:r>
          </a:p>
          <a:p>
            <a:pPr lvl="0">
              <a:lnSpc>
                <a:spcPct val="110000"/>
              </a:lnSpc>
            </a:pPr>
            <a:endParaRPr lang="fr-FR" b="1">
              <a:latin typeface="Amatic SC" pitchFamily="2"/>
              <a:cs typeface="Amatic SC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D493A-CCF6-F064-FD01-729DE91C11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AFAO laureat prix galien  2022</a:t>
            </a:r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E93CF969-5EB1-42CD-F150-90D3345FE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663" y="1933352"/>
            <a:ext cx="3049725" cy="4464027"/>
          </a:xfrm>
        </p:spPr>
      </p:pic>
      <p:pic>
        <p:nvPicPr>
          <p:cNvPr id="4" name="Image 6">
            <a:extLst>
              <a:ext uri="{FF2B5EF4-FFF2-40B4-BE49-F238E27FC236}">
                <a16:creationId xmlns:a16="http://schemas.microsoft.com/office/drawing/2014/main" id="{D34831AC-9A07-BB86-2292-3F0B56DD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75" y="2775286"/>
            <a:ext cx="5362709" cy="18717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1A04F-7C47-5032-78CC-0555E78D1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https://afao.asso.fr/simulateur</a:t>
            </a:r>
            <a:r>
              <a:rPr lang="fr-FR">
                <a:highlight>
                  <a:srgbClr val="FF00FF"/>
                </a:highlight>
              </a:rPr>
              <a:t>/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060E94F1-A5CC-99FA-9D04-82B6E0064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3467" y="2096069"/>
            <a:ext cx="5106037" cy="4114233"/>
          </a:xfrm>
        </p:spPr>
      </p:pic>
      <p:pic>
        <p:nvPicPr>
          <p:cNvPr id="4" name="Image 6">
            <a:extLst>
              <a:ext uri="{FF2B5EF4-FFF2-40B4-BE49-F238E27FC236}">
                <a16:creationId xmlns:a16="http://schemas.microsoft.com/office/drawing/2014/main" id="{24D8D36A-416A-1B5D-02D5-AD7F91355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74" y="2381536"/>
            <a:ext cx="4835191" cy="47504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58CF5-4EE3-27F2-F6D9-87F3560BAB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Campagne de Publicité gratuite  groupe profession santé 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AC567EC7-C6CA-72F0-75DD-4ED1A7CFA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531" y="1826779"/>
            <a:ext cx="6266328" cy="42233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4FD28-4225-295D-ECDD-8D126E9B27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AFAO LAUREAT FONDATION USAGERS</a:t>
            </a:r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A6EBDEAA-4FD4-D6DD-8FD6-301762EA6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235" y="2336785"/>
            <a:ext cx="4590370" cy="3848096"/>
          </a:xfrm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B6AA2885-43A5-9DCB-E2C2-3D18933FA0F2}"/>
              </a:ext>
            </a:extLst>
          </p:cNvPr>
          <p:cNvSpPr txBox="1"/>
          <p:nvPr/>
        </p:nvSpPr>
        <p:spPr>
          <a:xfrm>
            <a:off x="5343095" y="3060505"/>
            <a:ext cx="345970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000000"/>
                </a:solidFill>
                <a:highlight>
                  <a:srgbClr val="FF00FF"/>
                </a:highlight>
                <a:uFillTx/>
                <a:latin typeface="Amatic SC" pitchFamily="2"/>
                <a:cs typeface="Amatic SC" pitchFamily="2"/>
              </a:rPr>
              <a:t>Trophée  initiative remarquable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highlight>
                  <a:srgbClr val="FF00FF"/>
                </a:highlight>
                <a:uFillTx/>
                <a:latin typeface="Amatic SC" pitchFamily="2"/>
                <a:cs typeface="Amatic SC" pitchFamily="2"/>
              </a:rPr>
              <a:t> 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A5A2070D-81CD-AC98-0C18-8860D4144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852" y="4194416"/>
            <a:ext cx="1799511" cy="17995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100CB-DD95-C601-768E-30EA89A7ED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>
                <a:highlight>
                  <a:srgbClr val="FF00FF"/>
                </a:highlight>
                <a:latin typeface="Amatic SC" pitchFamily="2"/>
                <a:cs typeface="Amatic SC" pitchFamily="2"/>
              </a:rPr>
              <a:t>Consultation transition ADULTE SAINt-LOUIS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57FB7F5F-6470-B916-9D64-31CA68693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131" y="1875864"/>
            <a:ext cx="4407828" cy="486234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Grand écran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Amatic SC</vt:lpstr>
      <vt:lpstr>Arial</vt:lpstr>
      <vt:lpstr>Calibri</vt:lpstr>
      <vt:lpstr>Grandview</vt:lpstr>
      <vt:lpstr>Grandview Display</vt:lpstr>
      <vt:lpstr>CitationVTI</vt:lpstr>
      <vt:lpstr>Présentation PowerPoint</vt:lpstr>
      <vt:lpstr>Timeline atrésie oesophage</vt:lpstr>
      <vt:lpstr>Notre ADN</vt:lpstr>
      <vt:lpstr>Les faits MARQUANTS année 2023 </vt:lpstr>
      <vt:lpstr>AFAO laureat prix galien  2022</vt:lpstr>
      <vt:lpstr>https://afao.asso.fr/simulateur/</vt:lpstr>
      <vt:lpstr>Campagne de Publicité gratuite  groupe profession santé </vt:lpstr>
      <vt:lpstr>AFAO LAUREAT FONDATION USAGERS</vt:lpstr>
      <vt:lpstr>Consultation transition ADULTE SAINt-LOUIS</vt:lpstr>
      <vt:lpstr>Merci à nos bénévoles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armand viviane</dc:creator>
  <cp:lastModifiedBy>armand viviane</cp:lastModifiedBy>
  <cp:revision>3</cp:revision>
  <dcterms:created xsi:type="dcterms:W3CDTF">2023-06-21T17:10:20Z</dcterms:created>
  <dcterms:modified xsi:type="dcterms:W3CDTF">2023-06-23T19:50:48Z</dcterms:modified>
</cp:coreProperties>
</file>