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82" r:id="rId1"/>
  </p:sldMasterIdLst>
  <p:notesMasterIdLst>
    <p:notesMasterId r:id="rId22"/>
  </p:notesMasterIdLst>
  <p:handoutMasterIdLst>
    <p:handoutMasterId r:id="rId23"/>
  </p:handoutMasterIdLst>
  <p:sldIdLst>
    <p:sldId id="256" r:id="rId2"/>
    <p:sldId id="370" r:id="rId3"/>
    <p:sldId id="393" r:id="rId4"/>
    <p:sldId id="395" r:id="rId5"/>
    <p:sldId id="396" r:id="rId6"/>
    <p:sldId id="402" r:id="rId7"/>
    <p:sldId id="353" r:id="rId8"/>
    <p:sldId id="388" r:id="rId9"/>
    <p:sldId id="258" r:id="rId10"/>
    <p:sldId id="397" r:id="rId11"/>
    <p:sldId id="403" r:id="rId12"/>
    <p:sldId id="398" r:id="rId13"/>
    <p:sldId id="406" r:id="rId14"/>
    <p:sldId id="385" r:id="rId15"/>
    <p:sldId id="383" r:id="rId16"/>
    <p:sldId id="318" r:id="rId17"/>
    <p:sldId id="319" r:id="rId18"/>
    <p:sldId id="322" r:id="rId19"/>
    <p:sldId id="320" r:id="rId20"/>
    <p:sldId id="334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D6DCE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9" autoAdjust="0"/>
    <p:restoredTop sz="94580"/>
  </p:normalViewPr>
  <p:slideViewPr>
    <p:cSldViewPr>
      <p:cViewPr varScale="1">
        <p:scale>
          <a:sx n="107" d="100"/>
          <a:sy n="107" d="100"/>
        </p:scale>
        <p:origin x="1504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Nombre de parents inclus: 104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Nombre de parents inclus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Feuil1!$A$2:$A$19</c:f>
              <c:strCache>
                <c:ptCount val="18"/>
                <c:pt idx="0">
                  <c:v>Bordeaux</c:v>
                </c:pt>
                <c:pt idx="1">
                  <c:v>Grenoble</c:v>
                </c:pt>
                <c:pt idx="2">
                  <c:v>Nantes</c:v>
                </c:pt>
                <c:pt idx="3">
                  <c:v>Angers</c:v>
                </c:pt>
                <c:pt idx="4">
                  <c:v>Clermont-Ferrand</c:v>
                </c:pt>
                <c:pt idx="5">
                  <c:v>Saint-Etienne</c:v>
                </c:pt>
                <c:pt idx="6">
                  <c:v>Amiens</c:v>
                </c:pt>
                <c:pt idx="7">
                  <c:v>Kremlin-Bicêtre</c:v>
                </c:pt>
                <c:pt idx="8">
                  <c:v>Paris Necker</c:v>
                </c:pt>
                <c:pt idx="9">
                  <c:v>Paris Debré</c:v>
                </c:pt>
                <c:pt idx="10">
                  <c:v>Paris Trousseau</c:v>
                </c:pt>
                <c:pt idx="11">
                  <c:v>Lille</c:v>
                </c:pt>
                <c:pt idx="12">
                  <c:v>Montpellier</c:v>
                </c:pt>
                <c:pt idx="13">
                  <c:v>Reims</c:v>
                </c:pt>
                <c:pt idx="14">
                  <c:v>Rennes</c:v>
                </c:pt>
                <c:pt idx="15">
                  <c:v>Strasbourg</c:v>
                </c:pt>
                <c:pt idx="16">
                  <c:v>Marseille</c:v>
                </c:pt>
                <c:pt idx="17">
                  <c:v>Rouen</c:v>
                </c:pt>
              </c:strCache>
            </c:strRef>
          </c:cat>
          <c:val>
            <c:numRef>
              <c:f>Feuil1!$B$2:$B$19</c:f>
              <c:numCache>
                <c:formatCode>General</c:formatCode>
                <c:ptCount val="18"/>
                <c:pt idx="0">
                  <c:v>23</c:v>
                </c:pt>
                <c:pt idx="1">
                  <c:v>2</c:v>
                </c:pt>
                <c:pt idx="2">
                  <c:v>7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5</c:v>
                </c:pt>
                <c:pt idx="8">
                  <c:v>11</c:v>
                </c:pt>
                <c:pt idx="9">
                  <c:v>2</c:v>
                </c:pt>
                <c:pt idx="10">
                  <c:v>6</c:v>
                </c:pt>
                <c:pt idx="11">
                  <c:v>16</c:v>
                </c:pt>
                <c:pt idx="12">
                  <c:v>2</c:v>
                </c:pt>
                <c:pt idx="13">
                  <c:v>5</c:v>
                </c:pt>
                <c:pt idx="14">
                  <c:v>4</c:v>
                </c:pt>
                <c:pt idx="15">
                  <c:v>3</c:v>
                </c:pt>
                <c:pt idx="16">
                  <c:v>1</c:v>
                </c:pt>
                <c:pt idx="1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F0-445D-AC2C-5BE7FECDEA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6174984"/>
        <c:axId val="436178920"/>
      </c:barChart>
      <c:catAx>
        <c:axId val="43617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178920"/>
        <c:crosses val="autoZero"/>
        <c:auto val="1"/>
        <c:lblAlgn val="ctr"/>
        <c:lblOffset val="100"/>
        <c:noMultiLvlLbl val="0"/>
      </c:catAx>
      <c:valAx>
        <c:axId val="43617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17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Quelques données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Feuil1!$D$5:$D$8</c:f>
              <c:strCache>
                <c:ptCount val="4"/>
                <c:pt idx="0">
                  <c:v>DAN</c:v>
                </c:pt>
                <c:pt idx="1">
                  <c:v>DPN</c:v>
                </c:pt>
                <c:pt idx="2">
                  <c:v>Type 1</c:v>
                </c:pt>
                <c:pt idx="3">
                  <c:v>Type 3</c:v>
                </c:pt>
              </c:strCache>
            </c:strRef>
          </c:cat>
          <c:val>
            <c:numRef>
              <c:f>Feuil1!$E$5:$E$8</c:f>
              <c:numCache>
                <c:formatCode>General</c:formatCode>
                <c:ptCount val="4"/>
                <c:pt idx="0">
                  <c:v>18</c:v>
                </c:pt>
                <c:pt idx="1">
                  <c:v>53</c:v>
                </c:pt>
                <c:pt idx="2">
                  <c:v>7</c:v>
                </c:pt>
                <c:pt idx="3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9-4394-8B14-F04FD5521D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0134552"/>
        <c:axId val="360135208"/>
      </c:barChart>
      <c:catAx>
        <c:axId val="36013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0135208"/>
        <c:crosses val="autoZero"/>
        <c:auto val="1"/>
        <c:lblAlgn val="ctr"/>
        <c:lblOffset val="100"/>
        <c:noMultiLvlLbl val="0"/>
      </c:catAx>
      <c:valAx>
        <c:axId val="360135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0134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Inclusions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Feuil1!$D$2:$D$3</c:f>
              <c:strCache>
                <c:ptCount val="2"/>
                <c:pt idx="0">
                  <c:v>Nombre mamans</c:v>
                </c:pt>
                <c:pt idx="1">
                  <c:v>Nombre papas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  <c:pt idx="0">
                  <c:v>71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6-4A43-B439-DA6E919E94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5031488"/>
        <c:axId val="435029192"/>
      </c:barChart>
      <c:catAx>
        <c:axId val="43503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5029192"/>
        <c:crosses val="autoZero"/>
        <c:auto val="1"/>
        <c:lblAlgn val="ctr"/>
        <c:lblOffset val="100"/>
        <c:noMultiLvlLbl val="0"/>
      </c:catAx>
      <c:valAx>
        <c:axId val="435029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503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D29CF3-FE2A-426C-9FCF-BBE7CD9C9D6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20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2CAA28-61B0-4D03-BC10-9A0B302B3CB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007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810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5774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767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000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379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588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99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476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33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35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547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5F302-5C4D-41F8-A8E0-FD7A9434A10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117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570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848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612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9C58-EE87-482A-A6DF-CBA0E7250A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69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AB-A185-4140-A9F4-B2D1797C7C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17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9CB-6BEA-4571-A688-3873990004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91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3E87-72F3-4200-A648-B09F054EB2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53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BA1C-2FE8-47D2-B509-6C369B19BF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69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3F17-9E80-456C-9EA6-E658330649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9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71CB-316A-454A-8FBF-9FE3996845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53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EEDD-826F-4F0F-8ABA-F8EDA3A9FB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41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D249-3EA1-44EA-B13C-6A8A1DBAEE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71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D820-B782-4E9C-8427-CD2152DCA8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31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F20F-7AA5-4153-9F98-E0876C34AD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81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87055-45BC-466C-A8B1-25B4397BAF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46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sdwKIbZZoc&amp;list=PLdmabVdgL6xlijhHaXmWQp1l1W8vUOZN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539752" y="1341438"/>
            <a:ext cx="79930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55652" y="6237288"/>
            <a:ext cx="79930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39561" y="2555534"/>
            <a:ext cx="7793252" cy="1665553"/>
          </a:xfrm>
        </p:spPr>
        <p:txBody>
          <a:bodyPr>
            <a:normAutofit fontScale="90000"/>
          </a:bodyPr>
          <a:lstStyle/>
          <a:p>
            <a:br>
              <a:rPr lang="fr-FR" dirty="0">
                <a:latin typeface="+mn-lt"/>
              </a:rPr>
            </a:br>
            <a:br>
              <a:rPr lang="fr-FR" dirty="0">
                <a:latin typeface="+mn-lt"/>
              </a:rPr>
            </a:br>
            <a:r>
              <a:rPr lang="fr-FR" dirty="0">
                <a:latin typeface="+mn-lt"/>
              </a:rPr>
              <a:t>Actualités CRACMO</a:t>
            </a:r>
            <a:br>
              <a:rPr lang="fr-FR" dirty="0">
                <a:latin typeface="+mn-lt"/>
              </a:rPr>
            </a:br>
            <a:r>
              <a:rPr lang="fr-FR" dirty="0">
                <a:latin typeface="+mn-lt"/>
              </a:rPr>
              <a:t>24 Juin 2023</a:t>
            </a:r>
          </a:p>
        </p:txBody>
      </p:sp>
      <p:pic>
        <p:nvPicPr>
          <p:cNvPr id="2060" name="Picture 12" descr="X:\Jdf\SecpedBN\CRACMO\logo\cracmo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0" y="127342"/>
            <a:ext cx="2144985" cy="107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0" y="127342"/>
            <a:ext cx="1280160" cy="129844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2E46950-4825-4668-A13C-F15E0A7FE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71" y="51653"/>
            <a:ext cx="1805031" cy="12765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A604B85-6D48-454A-9D09-D9378C2DBB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3429000"/>
            <a:ext cx="2448272" cy="32149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11188" y="6308725"/>
            <a:ext cx="79930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55" name="Picture 11" descr="X:\Jdf\SecpedBN\CRACMO\logo\cracmo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45152"/>
            <a:ext cx="864926" cy="4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2" y="6332176"/>
            <a:ext cx="486864" cy="4938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3451" y="318441"/>
            <a:ext cx="799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>
                <a:latin typeface="Corbel" panose="020B0503020204020204" pitchFamily="34" charset="0"/>
              </a:rPr>
              <a:t>Danao</a:t>
            </a:r>
            <a:endParaRPr lang="fr-FR" sz="3200" b="1" dirty="0">
              <a:latin typeface="Corbel" panose="020B05030202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54ECF3-8AFC-41AE-9FAD-C5E623C716E9}"/>
              </a:ext>
            </a:extLst>
          </p:cNvPr>
          <p:cNvSpPr/>
          <p:nvPr/>
        </p:nvSpPr>
        <p:spPr>
          <a:xfrm>
            <a:off x="355632" y="980728"/>
            <a:ext cx="8464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Etude de l’effet du moment du diagnostic (anténatal vs postnatal) sur les réactions post-traumatiques de parents d’enfants opérés d’atrésie de l’œsophage.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8803AC50-113B-4E48-BECB-845AC64EC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979923"/>
              </p:ext>
            </p:extLst>
          </p:nvPr>
        </p:nvGraphicFramePr>
        <p:xfrm>
          <a:off x="611188" y="1772821"/>
          <a:ext cx="7993062" cy="4392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B17B6E22-A307-4912-B1C4-982B0DC0DD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56" y="6255575"/>
            <a:ext cx="864926" cy="6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11188" y="6308725"/>
            <a:ext cx="79930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55" name="Picture 11" descr="X:\Jdf\SecpedBN\CRACMO\logo\cracmo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45152"/>
            <a:ext cx="864926" cy="4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2" y="6332176"/>
            <a:ext cx="486864" cy="493819"/>
          </a:xfrm>
          <a:prstGeom prst="rect">
            <a:avLst/>
          </a:prstGeom>
        </p:spPr>
      </p:pic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757765F6-0AB0-4141-A1B2-D9B2599BE7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67580"/>
              </p:ext>
            </p:extLst>
          </p:nvPr>
        </p:nvGraphicFramePr>
        <p:xfrm>
          <a:off x="3779912" y="3171416"/>
          <a:ext cx="5076056" cy="316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A8AD4AA2-1AE9-4A5D-A413-D046C280F1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962160"/>
              </p:ext>
            </p:extLst>
          </p:nvPr>
        </p:nvGraphicFramePr>
        <p:xfrm>
          <a:off x="355632" y="38653"/>
          <a:ext cx="4896544" cy="309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D6235396-780D-436C-834E-747FD8EE40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37" y="6240529"/>
            <a:ext cx="864926" cy="6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11188" y="6308725"/>
            <a:ext cx="79930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55" name="Picture 11" descr="X:\Jdf\SecpedBN\CRACMO\logo\cracmo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45152"/>
            <a:ext cx="864926" cy="4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2" y="6332176"/>
            <a:ext cx="486864" cy="4938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3451" y="404664"/>
            <a:ext cx="799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Corbel" panose="020B0503020204020204" pitchFamily="34" charset="0"/>
              </a:rPr>
              <a:t>EOSINOBIO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4AF57FB-6EAB-4ECC-B21B-70DB8EB854FF}"/>
              </a:ext>
            </a:extLst>
          </p:cNvPr>
          <p:cNvSpPr txBox="1"/>
          <p:nvPr/>
        </p:nvSpPr>
        <p:spPr>
          <a:xfrm>
            <a:off x="532854" y="1223085"/>
            <a:ext cx="807829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Recours aux biothérapies dans l’œsophagite à éosinophiles : étude pédiatrique observationnelle française.</a:t>
            </a:r>
          </a:p>
          <a:p>
            <a:endParaRPr lang="fr-FR" sz="2200" dirty="0"/>
          </a:p>
          <a:p>
            <a:r>
              <a:rPr lang="fr-FR" sz="2200" dirty="0"/>
              <a:t>Etude non interventionnelle rétrospective décrivant et comparant l’efficacité des différentes biothérapies employées.</a:t>
            </a:r>
          </a:p>
          <a:p>
            <a:endParaRPr lang="fr-FR" sz="2200" dirty="0"/>
          </a:p>
          <a:p>
            <a:r>
              <a:rPr lang="fr-FR" sz="2200" u="sng" dirty="0"/>
              <a:t>Objectif Principal : </a:t>
            </a:r>
          </a:p>
          <a:p>
            <a:r>
              <a:rPr lang="fr-FR" sz="2200" dirty="0"/>
              <a:t>Caractérisation de la population et des indications de prescription des biothérapies dans l’</a:t>
            </a:r>
            <a:r>
              <a:rPr lang="fr-FR" sz="2200" dirty="0" err="1"/>
              <a:t>EoE</a:t>
            </a:r>
            <a:r>
              <a:rPr lang="fr-FR" sz="2200" dirty="0"/>
              <a:t> pédiatrique</a:t>
            </a:r>
          </a:p>
          <a:p>
            <a:r>
              <a:rPr lang="fr-FR" sz="2200" u="sng" dirty="0"/>
              <a:t>Objectifs Secondaires : </a:t>
            </a:r>
          </a:p>
          <a:p>
            <a:r>
              <a:rPr lang="fr-FR" sz="2200" dirty="0"/>
              <a:t>Efficacité du traitement (obtention d’une rémission)</a:t>
            </a:r>
          </a:p>
          <a:p>
            <a:r>
              <a:rPr lang="fr-FR" sz="2200" dirty="0"/>
              <a:t>Tolérance du traitement</a:t>
            </a:r>
          </a:p>
          <a:p>
            <a:endParaRPr lang="fr-FR" sz="2200" dirty="0"/>
          </a:p>
          <a:p>
            <a:r>
              <a:rPr lang="fr-FR" sz="2200" dirty="0"/>
              <a:t>20-30 cas à inclure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8EE06CD-EF42-426B-A032-2029926D41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56" y="6269821"/>
            <a:ext cx="864926" cy="6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6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11188" y="6308725"/>
            <a:ext cx="79930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155" name="Picture 11" descr="X:\Jdf\SecpedBN\CRACMO\logo\cracmo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45152"/>
            <a:ext cx="864926" cy="4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2" y="6332176"/>
            <a:ext cx="486864" cy="4938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99064" y="1698805"/>
            <a:ext cx="79970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9FCBCC2-83BE-EC49-8A14-B2C840DBE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575" y="6334484"/>
            <a:ext cx="1466850" cy="40005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1D47601-F3C5-BC89-0AB7-7F67AB2D3C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620" y="4765814"/>
            <a:ext cx="1612686" cy="930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089DCA-31EA-A413-5C1B-ABE0B595FC01}"/>
              </a:ext>
            </a:extLst>
          </p:cNvPr>
          <p:cNvSpPr txBox="1"/>
          <p:nvPr/>
        </p:nvSpPr>
        <p:spPr>
          <a:xfrm>
            <a:off x="844989" y="377429"/>
            <a:ext cx="771776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 Light"/>
              </a:rPr>
              <a:t>Etat des lieux NATIONAL de la prise en charge des enfants opérés à la naissance d’une atrésie de l’œsophage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cs typeface="Calibri Light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472AA15-78FA-805C-2939-F079D36E78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961" y="2269639"/>
            <a:ext cx="5949350" cy="321086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0437A67-FEFA-B39C-9EFF-9B58E57895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0757" y="2249567"/>
            <a:ext cx="19335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88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Actualités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Prochaines RCP maladie rare œsophage :</a:t>
            </a:r>
            <a:endParaRPr lang="fr-FR" dirty="0"/>
          </a:p>
          <a:p>
            <a:pPr marL="0" lvl="0" indent="0">
              <a:buNone/>
            </a:pPr>
            <a:r>
              <a:rPr lang="fr-FR" b="1" dirty="0"/>
              <a:t> * 21 Juin</a:t>
            </a:r>
            <a:endParaRPr lang="fr-FR" dirty="0"/>
          </a:p>
          <a:p>
            <a:pPr marL="0" lvl="0" indent="0">
              <a:buNone/>
            </a:pPr>
            <a:r>
              <a:rPr lang="fr-FR" b="1" dirty="0"/>
              <a:t> * 20 Septembre</a:t>
            </a:r>
            <a:endParaRPr lang="fr-FR" dirty="0"/>
          </a:p>
          <a:p>
            <a:pPr marL="0" lvl="0" indent="0">
              <a:buNone/>
            </a:pPr>
            <a:r>
              <a:rPr lang="fr-FR" b="1" dirty="0"/>
              <a:t> * 08 Novembre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r>
              <a:rPr lang="fr-FR" b="1" dirty="0"/>
              <a:t>Congrès mondial de l’atrésie de l’œsophage </a:t>
            </a:r>
            <a:r>
              <a:rPr lang="fr-FR" b="1" dirty="0" err="1"/>
              <a:t>INoEA</a:t>
            </a:r>
            <a:r>
              <a:rPr lang="fr-FR" b="1" dirty="0"/>
              <a:t> Istanbul, en Turquie en 2025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780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 choses à faire à Istanbul - À la découverte des joyaux d'Istanbul :  Guides Go">
            <a:extLst>
              <a:ext uri="{FF2B5EF4-FFF2-40B4-BE49-F238E27FC236}">
                <a16:creationId xmlns:a16="http://schemas.microsoft.com/office/drawing/2014/main" id="{D1609961-4021-4191-B2FC-5A668FADA3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079"/>
            <a:ext cx="9137472" cy="60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20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11188" y="6308725"/>
            <a:ext cx="79930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55" name="Picture 11" descr="X:\Jdf\SecpedBN\CRACMO\logo\cracmo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45152"/>
            <a:ext cx="864926" cy="4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2" y="6332176"/>
            <a:ext cx="486864" cy="49381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72864" y="115169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ACTUALITE DU REGISTRE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6" y="2398499"/>
            <a:ext cx="9144000" cy="31261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49" y="2420888"/>
            <a:ext cx="7143750" cy="33813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5C9A9D7-79ED-4FDB-BC9B-8DBD2D7CC6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55" y="6246289"/>
            <a:ext cx="864926" cy="6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8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11188" y="6308725"/>
            <a:ext cx="79930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55" name="Picture 11" descr="X:\Jdf\SecpedBN\CRACMO\logo\cracmo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45152"/>
            <a:ext cx="864926" cy="4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2" y="6332176"/>
            <a:ext cx="486864" cy="4938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2848" y="1628800"/>
            <a:ext cx="8209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2510</a:t>
            </a:r>
            <a:endParaRPr lang="fr-FR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enfants porteurs d’une atrésie de l’œsophage sont actuellement inclus dans le registre</a:t>
            </a:r>
          </a:p>
          <a:p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F874005-91A9-4573-8A08-273CD3CB5A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55" y="6246289"/>
            <a:ext cx="864926" cy="6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36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11188" y="6308725"/>
            <a:ext cx="79930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55" name="Picture 11" descr="X:\Jdf\SecpedBN\CRACMO\logo\cracmo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45152"/>
            <a:ext cx="864926" cy="4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2" y="6332176"/>
            <a:ext cx="486864" cy="49381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42496" y="404664"/>
            <a:ext cx="754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détail du nombre de naissances d’AO par année:</a:t>
            </a:r>
          </a:p>
          <a:p>
            <a:endParaRPr lang="fr-FR" sz="2400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774E995-1B06-4015-94BF-506555815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716329"/>
              </p:ext>
            </p:extLst>
          </p:nvPr>
        </p:nvGraphicFramePr>
        <p:xfrm>
          <a:off x="1763688" y="1052755"/>
          <a:ext cx="5616624" cy="5219544"/>
        </p:xfrm>
        <a:graphic>
          <a:graphicData uri="http://schemas.openxmlformats.org/drawingml/2006/table">
            <a:tbl>
              <a:tblPr/>
              <a:tblGrid>
                <a:gridCol w="3079289">
                  <a:extLst>
                    <a:ext uri="{9D8B030D-6E8A-4147-A177-3AD203B41FA5}">
                      <a16:colId xmlns:a16="http://schemas.microsoft.com/office/drawing/2014/main" val="1402448333"/>
                    </a:ext>
                  </a:extLst>
                </a:gridCol>
                <a:gridCol w="2537335">
                  <a:extLst>
                    <a:ext uri="{9D8B030D-6E8A-4147-A177-3AD203B41FA5}">
                      <a16:colId xmlns:a16="http://schemas.microsoft.com/office/drawing/2014/main" val="3023909142"/>
                    </a:ext>
                  </a:extLst>
                </a:gridCol>
              </a:tblGrid>
              <a:tr h="307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Années de naissance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Nouveaux cas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722627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53443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131969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22773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645247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829684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373571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622630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348669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49872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10198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942798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670658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729642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507128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0418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914902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FC84ED77-7250-4835-90DA-B624E02126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55" y="6246289"/>
            <a:ext cx="864926" cy="6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5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11188" y="6308725"/>
            <a:ext cx="79930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55" name="Picture 11" descr="X:\Jdf\SecpedBN\CRACMO\logo\cracmo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45152"/>
            <a:ext cx="864926" cy="4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2" y="6332176"/>
            <a:ext cx="486864" cy="4938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2480" y="698047"/>
            <a:ext cx="869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EXHAUSTIVITÉ</a:t>
            </a:r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40A3398-FBE2-4EB9-B55C-84982F9E1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75306"/>
              </p:ext>
            </p:extLst>
          </p:nvPr>
        </p:nvGraphicFramePr>
        <p:xfrm>
          <a:off x="107503" y="2190994"/>
          <a:ext cx="8928994" cy="2789872"/>
        </p:xfrm>
        <a:graphic>
          <a:graphicData uri="http://schemas.openxmlformats.org/drawingml/2006/table">
            <a:tbl>
              <a:tblPr/>
              <a:tblGrid>
                <a:gridCol w="1603627">
                  <a:extLst>
                    <a:ext uri="{9D8B030D-6E8A-4147-A177-3AD203B41FA5}">
                      <a16:colId xmlns:a16="http://schemas.microsoft.com/office/drawing/2014/main" val="3354816983"/>
                    </a:ext>
                  </a:extLst>
                </a:gridCol>
                <a:gridCol w="1321389">
                  <a:extLst>
                    <a:ext uri="{9D8B030D-6E8A-4147-A177-3AD203B41FA5}">
                      <a16:colId xmlns:a16="http://schemas.microsoft.com/office/drawing/2014/main" val="2979351919"/>
                    </a:ext>
                  </a:extLst>
                </a:gridCol>
                <a:gridCol w="1308559">
                  <a:extLst>
                    <a:ext uri="{9D8B030D-6E8A-4147-A177-3AD203B41FA5}">
                      <a16:colId xmlns:a16="http://schemas.microsoft.com/office/drawing/2014/main" val="4021682745"/>
                    </a:ext>
                  </a:extLst>
                </a:gridCol>
                <a:gridCol w="679938">
                  <a:extLst>
                    <a:ext uri="{9D8B030D-6E8A-4147-A177-3AD203B41FA5}">
                      <a16:colId xmlns:a16="http://schemas.microsoft.com/office/drawing/2014/main" val="1131022179"/>
                    </a:ext>
                  </a:extLst>
                </a:gridCol>
                <a:gridCol w="1193098">
                  <a:extLst>
                    <a:ext uri="{9D8B030D-6E8A-4147-A177-3AD203B41FA5}">
                      <a16:colId xmlns:a16="http://schemas.microsoft.com/office/drawing/2014/main" val="1830360724"/>
                    </a:ext>
                  </a:extLst>
                </a:gridCol>
                <a:gridCol w="756912">
                  <a:extLst>
                    <a:ext uri="{9D8B030D-6E8A-4147-A177-3AD203B41FA5}">
                      <a16:colId xmlns:a16="http://schemas.microsoft.com/office/drawing/2014/main" val="2346242308"/>
                    </a:ext>
                  </a:extLst>
                </a:gridCol>
                <a:gridCol w="1308559">
                  <a:extLst>
                    <a:ext uri="{9D8B030D-6E8A-4147-A177-3AD203B41FA5}">
                      <a16:colId xmlns:a16="http://schemas.microsoft.com/office/drawing/2014/main" val="2559891640"/>
                    </a:ext>
                  </a:extLst>
                </a:gridCol>
                <a:gridCol w="756912">
                  <a:extLst>
                    <a:ext uri="{9D8B030D-6E8A-4147-A177-3AD203B41FA5}">
                      <a16:colId xmlns:a16="http://schemas.microsoft.com/office/drawing/2014/main" val="3397518366"/>
                    </a:ext>
                  </a:extLst>
                </a:gridCol>
              </a:tblGrid>
              <a:tr h="7745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Années de naissance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naissance avant rattrapage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naissance après un 1er rattrapage en 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naissance après un rattrapage en 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naissance après un rattrapage en 2021/22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161323"/>
                  </a:ext>
                </a:extLst>
              </a:tr>
              <a:tr h="193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68930"/>
                  </a:ext>
                </a:extLst>
              </a:tr>
              <a:tr h="193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30258"/>
                  </a:ext>
                </a:extLst>
              </a:tr>
              <a:tr h="193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532256"/>
                  </a:ext>
                </a:extLst>
              </a:tr>
              <a:tr h="193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142592"/>
                  </a:ext>
                </a:extLst>
              </a:tr>
              <a:tr h="2069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119862"/>
                  </a:ext>
                </a:extLst>
              </a:tr>
              <a:tr h="193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5322"/>
                  </a:ext>
                </a:extLst>
              </a:tr>
              <a:tr h="193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926457"/>
                  </a:ext>
                </a:extLst>
              </a:tr>
              <a:tr h="2069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911193"/>
                  </a:ext>
                </a:extLst>
              </a:tr>
              <a:tr h="313836">
                <a:tc>
                  <a:txBody>
                    <a:bodyPr/>
                    <a:lstStyle/>
                    <a:p>
                      <a:pPr algn="r" fontAlgn="ctr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378539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0B7D2A2C-82B7-4A4D-86D4-2C60A7135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55" y="6246289"/>
            <a:ext cx="864926" cy="6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8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08555"/>
            <a:ext cx="78867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</a:rPr>
              <a:t>Comité SCIENTIFIQUE</a:t>
            </a:r>
            <a:br>
              <a:rPr lang="fr-FR" altLang="fr-FR" sz="800" dirty="0"/>
            </a:b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D940558-8421-42A9-BB64-1F19DBC5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74" y="816441"/>
            <a:ext cx="6464452" cy="59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43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11188" y="6308725"/>
            <a:ext cx="79930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55" name="Picture 11" descr="X:\Jdf\SecpedBN\CRACMO\logo\cracmo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45152"/>
            <a:ext cx="864926" cy="4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2" y="6332176"/>
            <a:ext cx="486864" cy="49381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BA8F062-4FF0-49E5-84CF-9E536170AB28}"/>
              </a:ext>
            </a:extLst>
          </p:cNvPr>
          <p:cNvSpPr txBox="1"/>
          <p:nvPr/>
        </p:nvSpPr>
        <p:spPr>
          <a:xfrm>
            <a:off x="575469" y="1340768"/>
            <a:ext cx="79930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Appariement du registre au SNDS (Système National des Données de Santé)</a:t>
            </a:r>
          </a:p>
          <a:p>
            <a:endParaRPr lang="fr-FR" sz="2400" dirty="0"/>
          </a:p>
          <a:p>
            <a:r>
              <a:rPr lang="fr-FR" sz="2400" dirty="0"/>
              <a:t>La demande se fait par dossier: donner objectif ainsi que la liste des variables qui nous intéressent</a:t>
            </a:r>
          </a:p>
          <a:p>
            <a:endParaRPr lang="fr-FR" sz="2400" dirty="0"/>
          </a:p>
          <a:p>
            <a:r>
              <a:rPr lang="fr-FR" sz="2400" dirty="0"/>
              <a:t>Le but sera de calculer le nombre de ré hospitalisation et de ré opération, la consommation de médicaments (en particulier à visée respiratoire et RGO), l'exposition aux rayons X, si le PNDS peut être suivi et la consommation d'actes médicaux/paramédicaux, par exemple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926717-FE2A-4655-B676-79701F03FC79}"/>
              </a:ext>
            </a:extLst>
          </p:cNvPr>
          <p:cNvSpPr/>
          <p:nvPr/>
        </p:nvSpPr>
        <p:spPr>
          <a:xfrm>
            <a:off x="3944716" y="256886"/>
            <a:ext cx="1326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SNDS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207E69E-58CF-4C7B-BBB8-2EFC3B86B7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55" y="6246289"/>
            <a:ext cx="864926" cy="6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7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11188" y="6308725"/>
            <a:ext cx="79930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55" name="Picture 11" descr="X:\Jdf\SecpedBN\CRACMO\logo\cracmo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45152"/>
            <a:ext cx="864926" cy="4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2" y="6332176"/>
            <a:ext cx="486864" cy="4938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3451" y="1628800"/>
            <a:ext cx="799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LABELLISATION</a:t>
            </a:r>
          </a:p>
        </p:txBody>
      </p:sp>
      <p:pic>
        <p:nvPicPr>
          <p:cNvPr id="2050" name="Picture 2" descr="Labellisation des organismes de formation - Iperia">
            <a:extLst>
              <a:ext uri="{FF2B5EF4-FFF2-40B4-BE49-F238E27FC236}">
                <a16:creationId xmlns:a16="http://schemas.microsoft.com/office/drawing/2014/main" id="{B1CBA739-4663-41EA-836E-81B580A4B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564904"/>
            <a:ext cx="28575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1C7B8C-0550-4517-A08B-76FACAE6E8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56" y="6273229"/>
            <a:ext cx="864926" cy="6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11188" y="6308725"/>
            <a:ext cx="79930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55" name="Picture 11" descr="X:\Jdf\SecpedBN\CRACMO\logo\cracmo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45152"/>
            <a:ext cx="864926" cy="4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2" y="6332176"/>
            <a:ext cx="486864" cy="4938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7152" y="26634"/>
            <a:ext cx="8536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Résultats préliminaires: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134505"/>
              </p:ext>
            </p:extLst>
          </p:nvPr>
        </p:nvGraphicFramePr>
        <p:xfrm>
          <a:off x="366440" y="2504672"/>
          <a:ext cx="8478521" cy="3840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7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Fort-de-France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Réunion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Besançon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Grenoble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Saint-Etienne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Bordeaux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Bicêtre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Trousseau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Strasbourg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Limoges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Robert Debré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Toulouse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Poitiers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Clermont-Ferrand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Marseille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Orléans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Créteil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Montpellier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Mans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Saint-Louis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07152" y="432655"/>
          <a:ext cx="799709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8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de référence coordonnateur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de référence constitutif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99064" y="1698805"/>
            <a:ext cx="7997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Centres de compétences candidats (par encore de résultats, arrêté prévu en </a:t>
            </a:r>
            <a:r>
              <a:rPr lang="fr-FR" sz="2200" dirty="0" err="1"/>
              <a:t>spetembre</a:t>
            </a:r>
            <a:r>
              <a:rPr lang="fr-FR" sz="2200" dirty="0"/>
              <a:t>):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E9D6FE4-8A2F-478C-A585-CF73CFEC2F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50" y="6273229"/>
            <a:ext cx="864926" cy="6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3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11188" y="6308725"/>
            <a:ext cx="79930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55" name="Picture 11" descr="X:\Jdf\SecpedBN\CRACMO\logo\cracmo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45152"/>
            <a:ext cx="864926" cy="4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2" y="6332176"/>
            <a:ext cx="486864" cy="4938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7239" y="332656"/>
            <a:ext cx="864096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700" b="1" dirty="0"/>
              <a:t>Long term digestive outcome of </a:t>
            </a:r>
            <a:r>
              <a:rPr lang="en-US" sz="1700" b="1" dirty="0" err="1"/>
              <a:t>œsophageal</a:t>
            </a:r>
            <a:r>
              <a:rPr lang="en-US" sz="1700" b="1" dirty="0"/>
              <a:t> atresia </a:t>
            </a:r>
            <a:r>
              <a:rPr lang="fr-FR" sz="1700" dirty="0"/>
              <a:t>Best </a:t>
            </a:r>
            <a:r>
              <a:rPr lang="fr-FR" sz="1700" dirty="0" err="1"/>
              <a:t>Pract</a:t>
            </a:r>
            <a:r>
              <a:rPr lang="fr-FR" sz="1700" dirty="0"/>
              <a:t> </a:t>
            </a:r>
            <a:r>
              <a:rPr lang="fr-FR" sz="1700" dirty="0" err="1"/>
              <a:t>Res</a:t>
            </a:r>
            <a:r>
              <a:rPr lang="fr-FR" sz="1700" dirty="0"/>
              <a:t> Clin </a:t>
            </a:r>
            <a:r>
              <a:rPr lang="fr-FR" sz="1700" dirty="0" err="1"/>
              <a:t>Gastroenterol</a:t>
            </a:r>
            <a:r>
              <a:rPr lang="fr-FR" sz="1700" dirty="0"/>
              <a:t>. 2022 Feb-Mar;56-57:101771</a:t>
            </a:r>
          </a:p>
          <a:p>
            <a:endParaRPr lang="en-US" sz="17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700" b="1" dirty="0"/>
              <a:t>Predictors of anastomotic strictures following </a:t>
            </a:r>
            <a:r>
              <a:rPr lang="en-US" sz="1700" b="1" dirty="0" err="1"/>
              <a:t>œsophageal</a:t>
            </a:r>
            <a:r>
              <a:rPr lang="en-US" sz="1700" b="1" dirty="0"/>
              <a:t> atresia repair </a:t>
            </a:r>
            <a:r>
              <a:rPr lang="en-US" sz="1700" dirty="0"/>
              <a:t>Arch Dis Child Fetal Neonatal Ed. 2022 Sep;107(5):545-550</a:t>
            </a:r>
          </a:p>
          <a:p>
            <a:endParaRPr lang="en-US" sz="17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700" b="1" dirty="0"/>
              <a:t>Feeding disorders in children with </a:t>
            </a:r>
            <a:r>
              <a:rPr lang="en-US" sz="1700" b="1" dirty="0" err="1"/>
              <a:t>oesophageal</a:t>
            </a:r>
            <a:r>
              <a:rPr lang="en-US" sz="1700" b="1" dirty="0"/>
              <a:t> atresia: a cross-sectional study </a:t>
            </a:r>
            <a:r>
              <a:rPr lang="en-US" sz="1700" dirty="0"/>
              <a:t>Arch Dis Child. 2022 Jan;107(1):52-58</a:t>
            </a:r>
          </a:p>
          <a:p>
            <a:endParaRPr lang="en-US" sz="17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700" b="1" dirty="0" err="1"/>
              <a:t>Prevalence</a:t>
            </a:r>
            <a:r>
              <a:rPr lang="fr-FR" sz="1700" b="1" dirty="0"/>
              <a:t> of </a:t>
            </a:r>
            <a:r>
              <a:rPr lang="fr-FR" sz="1700" b="1" dirty="0" err="1"/>
              <a:t>acid</a:t>
            </a:r>
            <a:r>
              <a:rPr lang="fr-FR" sz="1700" b="1" dirty="0"/>
              <a:t> </a:t>
            </a:r>
            <a:r>
              <a:rPr lang="fr-FR" sz="1700" b="1" dirty="0" err="1"/>
              <a:t>gastroesophageal</a:t>
            </a:r>
            <a:r>
              <a:rPr lang="fr-FR" sz="1700" b="1" dirty="0"/>
              <a:t> reflux </a:t>
            </a:r>
            <a:r>
              <a:rPr lang="fr-FR" sz="1700" b="1" dirty="0" err="1"/>
              <a:t>disease</a:t>
            </a:r>
            <a:r>
              <a:rPr lang="fr-FR" sz="1700" b="1" dirty="0"/>
              <a:t> in infants </a:t>
            </a:r>
            <a:r>
              <a:rPr lang="fr-FR" sz="1700" b="1" dirty="0" err="1"/>
              <a:t>with</a:t>
            </a:r>
            <a:r>
              <a:rPr lang="fr-FR" sz="1700" b="1" dirty="0"/>
              <a:t> </a:t>
            </a:r>
            <a:r>
              <a:rPr lang="fr-FR" sz="1700" b="1" dirty="0" err="1"/>
              <a:t>esophageal</a:t>
            </a:r>
            <a:r>
              <a:rPr lang="fr-FR" sz="1700" b="1" dirty="0"/>
              <a:t> </a:t>
            </a:r>
            <a:r>
              <a:rPr lang="fr-FR" sz="1700" b="1" dirty="0" err="1"/>
              <a:t>atresia</a:t>
            </a:r>
            <a:r>
              <a:rPr lang="fr-FR" sz="1700" b="1" dirty="0"/>
              <a:t>/</a:t>
            </a:r>
            <a:r>
              <a:rPr lang="fr-FR" sz="1700" b="1" dirty="0" err="1"/>
              <a:t>tracheoesophageal</a:t>
            </a:r>
            <a:r>
              <a:rPr lang="fr-FR" sz="1700" b="1" dirty="0"/>
              <a:t> </a:t>
            </a:r>
            <a:r>
              <a:rPr lang="fr-FR" sz="1700" b="1" dirty="0" err="1"/>
              <a:t>fistula</a:t>
            </a:r>
            <a:r>
              <a:rPr lang="en-US" sz="1700" b="1" dirty="0"/>
              <a:t> </a:t>
            </a:r>
            <a:r>
              <a:rPr lang="pt-BR" sz="1700" dirty="0"/>
              <a:t>Pediatr Res. 2022 Mar;91(4):977-983</a:t>
            </a:r>
          </a:p>
          <a:p>
            <a:endParaRPr lang="pt-BR" sz="17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700" b="1" dirty="0"/>
              <a:t>Management of Gastroesophageal Reflux Disease in Esophageal Atresia Patients: A Cross-Sectional Survey amongst International Clinicians</a:t>
            </a:r>
            <a:r>
              <a:rPr lang="fr-FR" sz="1700" b="1" dirty="0"/>
              <a:t> </a:t>
            </a:r>
            <a:r>
              <a:rPr lang="pt-BR" sz="1700" dirty="0"/>
              <a:t>J Pediatr Gastroenterol Nutr. 2022 Aug 1;75(2):145-150</a:t>
            </a:r>
          </a:p>
          <a:p>
            <a:endParaRPr lang="pt-BR" sz="17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700" b="1" dirty="0"/>
              <a:t>Nutritional status at age 1 year in patients born with esophageal atresia: A population-based, prospective cohort study </a:t>
            </a:r>
            <a:r>
              <a:rPr lang="fr-FR" sz="1700" dirty="0"/>
              <a:t>Front </a:t>
            </a:r>
            <a:r>
              <a:rPr lang="fr-FR" sz="1700" dirty="0" err="1"/>
              <a:t>Pediatr</a:t>
            </a:r>
            <a:r>
              <a:rPr lang="fr-FR" sz="1700" dirty="0"/>
              <a:t>. 2022 </a:t>
            </a:r>
            <a:r>
              <a:rPr lang="fr-FR" sz="1700" dirty="0" err="1"/>
              <a:t>Aug</a:t>
            </a:r>
            <a:r>
              <a:rPr lang="fr-FR" sz="1700" dirty="0"/>
              <a:t> 4;10:969617</a:t>
            </a:r>
          </a:p>
          <a:p>
            <a:endParaRPr lang="fr-FR" sz="17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700" b="1" dirty="0"/>
              <a:t>Outcome of long gap esophageal atresia at 6 years: A prospective case control cohort study </a:t>
            </a:r>
            <a:r>
              <a:rPr lang="pt-BR" sz="1700" dirty="0"/>
              <a:t>J Pediatr Surg. 2023 Apr;58(4):747-755</a:t>
            </a:r>
            <a:endParaRPr lang="en-US" sz="17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88774F0-5784-4B84-AF81-89466DFB9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56" y="6246289"/>
            <a:ext cx="864926" cy="6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11188" y="6308725"/>
            <a:ext cx="79930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55" name="Picture 11" descr="X:\Jdf\SecpedBN\CRACMO\logo\cracmo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45152"/>
            <a:ext cx="864926" cy="4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2" y="6332176"/>
            <a:ext cx="486864" cy="4938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3451" y="1340768"/>
            <a:ext cx="799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TRAVAUX EN COURS</a:t>
            </a:r>
          </a:p>
        </p:txBody>
      </p:sp>
      <p:pic>
        <p:nvPicPr>
          <p:cNvPr id="4098" name="Picture 2" descr="Recherche clinique : Transformer l'essai… - Innov'Asso">
            <a:extLst>
              <a:ext uri="{FF2B5EF4-FFF2-40B4-BE49-F238E27FC236}">
                <a16:creationId xmlns:a16="http://schemas.microsoft.com/office/drawing/2014/main" id="{82B05125-1FA2-4F8D-9B65-932E2E71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09" y="2695214"/>
            <a:ext cx="6152420" cy="223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4A8F0A8-7F63-4220-87DB-3AEF27E6DF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56" y="6246289"/>
            <a:ext cx="864926" cy="6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4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>
            <a:extLst>
              <a:ext uri="{FF2B5EF4-FFF2-40B4-BE49-F238E27FC236}">
                <a16:creationId xmlns:a16="http://schemas.microsoft.com/office/drawing/2014/main" id="{A41481D2-1D2A-124E-B6D4-BCC3B0D3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476672"/>
            <a:ext cx="8856662" cy="1440160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fr-FR" dirty="0"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altLang="fr-FR" sz="3600" b="1" dirty="0">
                <a:latin typeface="Corbel" panose="020B0503020204020204" pitchFamily="34" charset="0"/>
                <a:cs typeface="Arial" panose="020B0604020202020204" pitchFamily="34" charset="0"/>
              </a:rPr>
              <a:t>ERNICA: European Reference Network for rare Inherited and Congenital (digestive and gastrointestinal) Anomalies </a:t>
            </a:r>
            <a:br>
              <a:rPr lang="en-US" altLang="fr-FR" b="0" dirty="0">
                <a:latin typeface="Corbel" panose="020B0503020204020204" pitchFamily="34" charset="0"/>
                <a:cs typeface="Arial" panose="020B0604020202020204" pitchFamily="34" charset="0"/>
              </a:rPr>
            </a:br>
            <a:endParaRPr lang="fr-FR" altLang="fr-FR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Espace réservé de la date 3">
            <a:extLst>
              <a:ext uri="{FF2B5EF4-FFF2-40B4-BE49-F238E27FC236}">
                <a16:creationId xmlns:a16="http://schemas.microsoft.com/office/drawing/2014/main" id="{135C1661-842D-1140-97EA-9CACFB670E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218BD2-9098-0746-AC91-E39E2C367416}" type="datetime1">
              <a:rPr lang="de-DE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24.06.23</a:t>
            </a:fld>
            <a:endParaRPr lang="de-AT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Espace réservé du pied de page 4">
            <a:extLst>
              <a:ext uri="{FF2B5EF4-FFF2-40B4-BE49-F238E27FC236}">
                <a16:creationId xmlns:a16="http://schemas.microsoft.com/office/drawing/2014/main" id="{DDDD2190-AFF6-9042-9AF0-9D3CFF05D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fr-FR" sz="1200">
                <a:solidFill>
                  <a:srgbClr val="898989"/>
                </a:solidFill>
                <a:latin typeface="Arial" panose="020B0604020202020204" pitchFamily="34" charset="0"/>
              </a:rPr>
              <a:t>https://ern-ernica.eu/about/ernica/</a:t>
            </a:r>
          </a:p>
        </p:txBody>
      </p:sp>
      <p:sp>
        <p:nvSpPr>
          <p:cNvPr id="45061" name="Espace réservé du numéro de diapositive 5">
            <a:extLst>
              <a:ext uri="{FF2B5EF4-FFF2-40B4-BE49-F238E27FC236}">
                <a16:creationId xmlns:a16="http://schemas.microsoft.com/office/drawing/2014/main" id="{8CB779E2-B61A-E140-932E-C3A281FB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956154-C3BC-244F-8041-0223E96A4F2B}" type="slidenum">
              <a:rPr lang="de-AT" altLang="fr-FR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AT" altLang="fr-FR" sz="14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5062" name="ZoneTexte 7">
            <a:extLst>
              <a:ext uri="{FF2B5EF4-FFF2-40B4-BE49-F238E27FC236}">
                <a16:creationId xmlns:a16="http://schemas.microsoft.com/office/drawing/2014/main" id="{8134BD45-0E1A-E541-B711-4034BF8FB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1" y="2205038"/>
            <a:ext cx="878522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- Travail sur qualité de vie en cours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- Consensus sur transition enfant adulte accepté le 24/04/23 dans Nature </a:t>
            </a:r>
            <a:r>
              <a:rPr lang="fr-FR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review</a:t>
            </a: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r-FR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Gastroenterology</a:t>
            </a: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 and </a:t>
            </a:r>
            <a:r>
              <a:rPr lang="fr-FR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hepatology</a:t>
            </a: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 avec </a:t>
            </a:r>
            <a:r>
              <a:rPr lang="fr-FR" altLang="fr-FR" dirty="0" err="1">
                <a:solidFill>
                  <a:schemeClr val="tx1"/>
                </a:solidFill>
                <a:latin typeface="Arial" panose="020B0604020202020204" pitchFamily="34" charset="0"/>
              </a:rPr>
              <a:t>INoEA</a:t>
            </a: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63" name="AutoShape 4" descr="https://i.ytimg.com/vi/6sdwKIbZZoc/hqdefault.jpg?sqp=-oaymwEbCKgBEF5IVfKriqkDDggBFQAAiEIYAXABwAEG&amp;rs=AOn4CLDDQV3jGtUawEw730puXvdj_oXnjA">
            <a:extLst>
              <a:ext uri="{FF2B5EF4-FFF2-40B4-BE49-F238E27FC236}">
                <a16:creationId xmlns:a16="http://schemas.microsoft.com/office/drawing/2014/main" id="{55505577-AF62-C74E-8F38-9E852DD350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5064" name="Image 10">
            <a:extLst>
              <a:ext uri="{FF2B5EF4-FFF2-40B4-BE49-F238E27FC236}">
                <a16:creationId xmlns:a16="http://schemas.microsoft.com/office/drawing/2014/main" id="{AC156407-B5B4-AD4D-A7D6-F5EA4F162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3826"/>
            <a:ext cx="257333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Rectangle 11">
            <a:extLst>
              <a:ext uri="{FF2B5EF4-FFF2-40B4-BE49-F238E27FC236}">
                <a16:creationId xmlns:a16="http://schemas.microsoft.com/office/drawing/2014/main" id="{72BA7E56-9C5C-C546-A1A1-A3100A6BD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946525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chemeClr val="tx1"/>
                </a:solidFill>
                <a:latin typeface="Arial" panose="020B0604020202020204" pitchFamily="34" charset="0"/>
                <a:hlinkClick r:id="rId3"/>
              </a:rPr>
              <a:t>CAN EAT - Care and Nutrition in Esophageal Atresia: An ERNICA animation for parents and families - YouTube</a:t>
            </a:r>
            <a:endParaRPr lang="fr-FR" altLang="fr-FR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66" name="Rectangle 14">
            <a:extLst>
              <a:ext uri="{FF2B5EF4-FFF2-40B4-BE49-F238E27FC236}">
                <a16:creationId xmlns:a16="http://schemas.microsoft.com/office/drawing/2014/main" id="{511C1BCA-7838-8641-936C-6DBCE25BB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4881564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tx1"/>
                </a:solidFill>
                <a:latin typeface="Arial" panose="020B0604020202020204" pitchFamily="34" charset="0"/>
              </a:rPr>
              <a:t>https://www.youtube.com/watch?v=6sdwKIbZZoc&amp;list=PLdmabVdgL6xlijhHaXmWQp1l1W8vUOZNn</a:t>
            </a:r>
          </a:p>
        </p:txBody>
      </p:sp>
    </p:spTree>
    <p:extLst>
      <p:ext uri="{BB962C8B-B14F-4D97-AF65-F5344CB8AC3E}">
        <p14:creationId xmlns:p14="http://schemas.microsoft.com/office/powerpoint/2010/main" val="364869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6FD88D-217B-4BA6-869F-4768EF18CA5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50389" y="476672"/>
            <a:ext cx="6858000" cy="637136"/>
          </a:xfrm>
        </p:spPr>
        <p:txBody>
          <a:bodyPr>
            <a:normAutofit/>
          </a:bodyPr>
          <a:lstStyle/>
          <a:p>
            <a:pPr lvl="0"/>
            <a:r>
              <a:rPr lang="fr-FR" sz="3200" b="1" dirty="0">
                <a:latin typeface="Corbel" panose="020B0503020204020204" pitchFamily="34" charset="0"/>
              </a:rPr>
              <a:t>The EA-QOL Questionnaires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79B355-3993-4866-AFB4-F34E1AE662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78746" y="2757061"/>
            <a:ext cx="7361987" cy="1779863"/>
          </a:xfrm>
        </p:spPr>
        <p:txBody>
          <a:bodyPr>
            <a:noAutofit/>
          </a:bodyPr>
          <a:lstStyle/>
          <a:p>
            <a:pPr lvl="0"/>
            <a:r>
              <a:rPr lang="fr-FR" sz="1350" b="1"/>
              <a:t>Translation and validation in French of the « Esophageal-Atresia Quality-of-Life Questionnaires »</a:t>
            </a:r>
          </a:p>
          <a:p>
            <a:pPr lvl="0"/>
            <a:r>
              <a:rPr lang="fr-FR" sz="1200"/>
              <a:t>Initial Instrument Developer: Michaela Dellenmark-Blom</a:t>
            </a:r>
          </a:p>
          <a:p>
            <a:pPr lvl="0"/>
            <a:r>
              <a:rPr lang="fr-FR" sz="1200"/>
              <a:t>Key in-country person: Anastasia Fourtaka, Psychologist of the National Reference Center</a:t>
            </a:r>
          </a:p>
          <a:p>
            <a:pPr lvl="0"/>
            <a:r>
              <a:rPr lang="fr-FR" sz="1200"/>
              <a:t>French  Reference Center for Congenital Esophageal Abnormalities</a:t>
            </a:r>
          </a:p>
          <a:p>
            <a:pPr lvl="0"/>
            <a:r>
              <a:rPr lang="fr-FR" sz="1200"/>
              <a:t>Pr. F. Gottrand</a:t>
            </a:r>
          </a:p>
          <a:p>
            <a:pPr lvl="0"/>
            <a:endParaRPr lang="fr-FR" sz="1050"/>
          </a:p>
        </p:txBody>
      </p:sp>
      <p:pic>
        <p:nvPicPr>
          <p:cNvPr id="4" name="Picture 2" descr="CRACMO Affections Chroniques et Malformatives de l&amp;#39;œsophage">
            <a:extLst>
              <a:ext uri="{FF2B5EF4-FFF2-40B4-BE49-F238E27FC236}">
                <a16:creationId xmlns:a16="http://schemas.microsoft.com/office/drawing/2014/main" id="{CA91F3AD-EB50-49F3-91B3-A206F69064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1713" y="5301865"/>
            <a:ext cx="1831477" cy="6170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Centre hospitalier régional universitaire de Lille — Wikipédia">
            <a:extLst>
              <a:ext uri="{FF2B5EF4-FFF2-40B4-BE49-F238E27FC236}">
                <a16:creationId xmlns:a16="http://schemas.microsoft.com/office/drawing/2014/main" id="{889EA28F-D272-47EB-AF35-C9B251C11E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45" y="5217094"/>
            <a:ext cx="701792" cy="7017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 descr="EN">
            <a:extLst>
              <a:ext uri="{FF2B5EF4-FFF2-40B4-BE49-F238E27FC236}">
                <a16:creationId xmlns:a16="http://schemas.microsoft.com/office/drawing/2014/main" id="{E4528C0E-0AD0-434C-AB90-B4AD842EB8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74386" y="5054997"/>
            <a:ext cx="1415120" cy="86388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6291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D7306ECF-2FCA-35AC-99B3-1E9555AEC55E}"/>
              </a:ext>
            </a:extLst>
          </p:cNvPr>
          <p:cNvCxnSpPr>
            <a:cxnSpLocks/>
          </p:cNvCxnSpPr>
          <p:nvPr/>
        </p:nvCxnSpPr>
        <p:spPr>
          <a:xfrm>
            <a:off x="2048898" y="2862137"/>
            <a:ext cx="51558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EBF36BE-F039-2EF7-68DE-12A946DC8842}"/>
              </a:ext>
            </a:extLst>
          </p:cNvPr>
          <p:cNvSpPr/>
          <p:nvPr/>
        </p:nvSpPr>
        <p:spPr>
          <a:xfrm>
            <a:off x="3672312" y="1072693"/>
            <a:ext cx="1799377" cy="454937"/>
          </a:xfrm>
          <a:prstGeom prst="rect">
            <a:avLst/>
          </a:prstGeom>
          <a:solidFill>
            <a:srgbClr val="E72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DYSPHAGIE ENFANT</a:t>
            </a:r>
            <a:endParaRPr lang="fr-FR" b="1" dirty="0"/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4410E525-91F6-F6D2-FB1F-1BC210D17C1E}"/>
              </a:ext>
            </a:extLst>
          </p:cNvPr>
          <p:cNvGrpSpPr/>
          <p:nvPr/>
        </p:nvGrpSpPr>
        <p:grpSpPr>
          <a:xfrm>
            <a:off x="192384" y="2460219"/>
            <a:ext cx="1799377" cy="338432"/>
            <a:chOff x="1399512" y="2184637"/>
            <a:chExt cx="2399169" cy="4512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401C5E-8947-FB7E-17F9-555BBFA3C6B3}"/>
                </a:ext>
              </a:extLst>
            </p:cNvPr>
            <p:cNvSpPr/>
            <p:nvPr/>
          </p:nvSpPr>
          <p:spPr>
            <a:xfrm>
              <a:off x="1399512" y="2184637"/>
              <a:ext cx="2399169" cy="451243"/>
            </a:xfrm>
            <a:prstGeom prst="rect">
              <a:avLst/>
            </a:prstGeom>
            <a:solidFill>
              <a:srgbClr val="0F5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indent="-214313" algn="ctr">
                <a:buFontTx/>
                <a:buChar char="-"/>
              </a:pPr>
              <a:endParaRPr lang="fr-FR" sz="900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55A8988-3989-8275-7669-B84B0A0D4A25}"/>
                </a:ext>
              </a:extLst>
            </p:cNvPr>
            <p:cNvSpPr txBox="1"/>
            <p:nvPr/>
          </p:nvSpPr>
          <p:spPr>
            <a:xfrm>
              <a:off x="1476879" y="2221117"/>
              <a:ext cx="2244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Causes aiguës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2361DD7-193E-D5B5-2173-6A58534964F1}"/>
              </a:ext>
            </a:extLst>
          </p:cNvPr>
          <p:cNvSpPr/>
          <p:nvPr/>
        </p:nvSpPr>
        <p:spPr>
          <a:xfrm>
            <a:off x="169048" y="1029470"/>
            <a:ext cx="3152766" cy="1373453"/>
          </a:xfrm>
          <a:prstGeom prst="rect">
            <a:avLst/>
          </a:prstGeom>
          <a:solidFill>
            <a:srgbClr val="E72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1649DD-CCEE-5C85-722E-3DFC4D367689}"/>
              </a:ext>
            </a:extLst>
          </p:cNvPr>
          <p:cNvSpPr txBox="1"/>
          <p:nvPr/>
        </p:nvSpPr>
        <p:spPr>
          <a:xfrm>
            <a:off x="178395" y="1042273"/>
            <a:ext cx="307603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</a:rPr>
              <a:t>Interrogatoire :</a:t>
            </a:r>
          </a:p>
          <a:p>
            <a:pPr marL="132160" indent="-128588" algn="just">
              <a:buFont typeface="Arial" panose="020B0604020202020204" pitchFamily="34" charset="0"/>
              <a:buChar char="•"/>
            </a:pPr>
            <a:r>
              <a:rPr lang="fr-FR" sz="825" u="sng" dirty="0">
                <a:solidFill>
                  <a:schemeClr val="bg1"/>
                </a:solidFill>
              </a:rPr>
              <a:t>Antécédents</a:t>
            </a:r>
            <a:r>
              <a:rPr lang="fr-FR" sz="825" dirty="0">
                <a:solidFill>
                  <a:schemeClr val="bg1"/>
                </a:solidFill>
              </a:rPr>
              <a:t> : pathologie œsophagienne, chirurgie, radiothérapie, terrain </a:t>
            </a:r>
            <a:r>
              <a:rPr lang="fr-FR" sz="825" dirty="0" err="1">
                <a:solidFill>
                  <a:schemeClr val="bg1"/>
                </a:solidFill>
              </a:rPr>
              <a:t>atopique</a:t>
            </a:r>
            <a:r>
              <a:rPr lang="fr-FR" sz="825" dirty="0">
                <a:solidFill>
                  <a:schemeClr val="bg1"/>
                </a:solidFill>
              </a:rPr>
              <a:t>, asthme, ingestion de corps étranger ou de caustique </a:t>
            </a:r>
          </a:p>
          <a:p>
            <a:pPr marL="132160" indent="-128588" algn="just">
              <a:buFont typeface="Arial" panose="020B0604020202020204" pitchFamily="34" charset="0"/>
              <a:buChar char="•"/>
            </a:pPr>
            <a:r>
              <a:rPr lang="fr-FR" sz="825" dirty="0">
                <a:solidFill>
                  <a:schemeClr val="bg1"/>
                </a:solidFill>
              </a:rPr>
              <a:t>Mode d’évolution et électivité pour solides et/ou liquides</a:t>
            </a:r>
          </a:p>
          <a:p>
            <a:pPr marL="132160" indent="-128588" algn="just">
              <a:buFont typeface="Arial" panose="020B0604020202020204" pitchFamily="34" charset="0"/>
              <a:buChar char="•"/>
            </a:pPr>
            <a:r>
              <a:rPr lang="fr-FR" sz="825" u="sng" dirty="0">
                <a:solidFill>
                  <a:schemeClr val="bg1"/>
                </a:solidFill>
              </a:rPr>
              <a:t>Signes cliniques</a:t>
            </a:r>
            <a:r>
              <a:rPr lang="fr-FR" sz="825" dirty="0">
                <a:solidFill>
                  <a:schemeClr val="bg1"/>
                </a:solidFill>
              </a:rPr>
              <a:t>: difficultés et/ou impactions alimentaires, RGO résistant au traitement, vomissements, amaigrissement / mauvaise prise pondérale</a:t>
            </a:r>
          </a:p>
          <a:p>
            <a:pPr marL="132160" indent="-128588" algn="just">
              <a:buFont typeface="Arial" panose="020B0604020202020204" pitchFamily="34" charset="0"/>
              <a:buChar char="•"/>
            </a:pPr>
            <a:r>
              <a:rPr lang="fr-FR" sz="825" u="sng" dirty="0">
                <a:solidFill>
                  <a:schemeClr val="bg1"/>
                </a:solidFill>
              </a:rPr>
              <a:t>Signes associés</a:t>
            </a:r>
            <a:r>
              <a:rPr lang="fr-FR" sz="825" dirty="0">
                <a:solidFill>
                  <a:schemeClr val="bg1"/>
                </a:solidFill>
              </a:rPr>
              <a:t>: Toux / Suffocation, hoquet, douleurs abdominales, pyrosis, hypersialorrhée, halitose, déscolarisation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C98903-1759-1D84-41D7-B93F131BD603}"/>
              </a:ext>
            </a:extLst>
          </p:cNvPr>
          <p:cNvSpPr/>
          <p:nvPr/>
        </p:nvSpPr>
        <p:spPr>
          <a:xfrm>
            <a:off x="6817434" y="1012933"/>
            <a:ext cx="2118700" cy="576832"/>
          </a:xfrm>
          <a:prstGeom prst="rect">
            <a:avLst/>
          </a:prstGeom>
          <a:solidFill>
            <a:srgbClr val="E72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F77FA2D-F971-D2BC-DB7C-C60F56EDB5CB}"/>
              </a:ext>
            </a:extLst>
          </p:cNvPr>
          <p:cNvSpPr txBox="1"/>
          <p:nvPr/>
        </p:nvSpPr>
        <p:spPr>
          <a:xfrm>
            <a:off x="6757916" y="1013320"/>
            <a:ext cx="2153019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bg1"/>
                </a:solidFill>
              </a:rPr>
              <a:t>Critères de gravité :</a:t>
            </a:r>
          </a:p>
          <a:p>
            <a:pPr marL="401241" indent="-128588">
              <a:buFont typeface="Arial" panose="020B0604020202020204" pitchFamily="34" charset="0"/>
              <a:buChar char="•"/>
            </a:pPr>
            <a:r>
              <a:rPr lang="fr-FR" sz="825" dirty="0">
                <a:solidFill>
                  <a:schemeClr val="bg1"/>
                </a:solidFill>
              </a:rPr>
              <a:t>Déshydratation</a:t>
            </a:r>
          </a:p>
          <a:p>
            <a:pPr marL="401241" indent="-128588">
              <a:buFont typeface="Arial" panose="020B0604020202020204" pitchFamily="34" charset="0"/>
              <a:buChar char="•"/>
            </a:pPr>
            <a:r>
              <a:rPr lang="fr-FR" sz="825" dirty="0">
                <a:solidFill>
                  <a:schemeClr val="bg1"/>
                </a:solidFill>
              </a:rPr>
              <a:t>Cassure staturopondérale</a:t>
            </a:r>
          </a:p>
          <a:p>
            <a:pPr marL="401241" indent="-128588">
              <a:buFont typeface="Arial" panose="020B0604020202020204" pitchFamily="34" charset="0"/>
              <a:buChar char="•"/>
            </a:pPr>
            <a:r>
              <a:rPr lang="fr-FR" sz="825" dirty="0">
                <a:solidFill>
                  <a:schemeClr val="bg1"/>
                </a:solidFill>
              </a:rPr>
              <a:t>Altération de l’état général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50BC6535-1043-1ABC-2F07-B781F423745E}"/>
              </a:ext>
            </a:extLst>
          </p:cNvPr>
          <p:cNvGrpSpPr/>
          <p:nvPr/>
        </p:nvGrpSpPr>
        <p:grpSpPr>
          <a:xfrm>
            <a:off x="6934737" y="2460219"/>
            <a:ext cx="1799377" cy="338432"/>
            <a:chOff x="8286124" y="2296925"/>
            <a:chExt cx="2399169" cy="4512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0E755D-AF8C-5F67-A57B-6749B62C4367}"/>
                </a:ext>
              </a:extLst>
            </p:cNvPr>
            <p:cNvSpPr/>
            <p:nvPr/>
          </p:nvSpPr>
          <p:spPr>
            <a:xfrm>
              <a:off x="8286124" y="2296925"/>
              <a:ext cx="2399169" cy="451243"/>
            </a:xfrm>
            <a:prstGeom prst="rect">
              <a:avLst/>
            </a:prstGeom>
            <a:solidFill>
              <a:srgbClr val="0F5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indent="-214313" algn="ctr">
                <a:buFontTx/>
                <a:buChar char="-"/>
              </a:pPr>
              <a:endParaRPr lang="fr-FR" sz="900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B2D8F8F-4022-B230-1879-E653C8FF7CA7}"/>
                </a:ext>
              </a:extLst>
            </p:cNvPr>
            <p:cNvSpPr txBox="1"/>
            <p:nvPr/>
          </p:nvSpPr>
          <p:spPr>
            <a:xfrm>
              <a:off x="8363491" y="2316921"/>
              <a:ext cx="2244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Causes chroniques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73868F9-1E70-B5EA-2AF4-E68F8C22B0BE}"/>
              </a:ext>
            </a:extLst>
          </p:cNvPr>
          <p:cNvSpPr/>
          <p:nvPr/>
        </p:nvSpPr>
        <p:spPr>
          <a:xfrm>
            <a:off x="6365446" y="1670454"/>
            <a:ext cx="2684564" cy="742403"/>
          </a:xfrm>
          <a:prstGeom prst="rect">
            <a:avLst/>
          </a:prstGeom>
          <a:solidFill>
            <a:srgbClr val="DFF4FC"/>
          </a:solidFill>
          <a:ln w="38100">
            <a:solidFill>
              <a:srgbClr val="8DD7F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FontTx/>
              <a:buChar char="-"/>
            </a:pPr>
            <a:endParaRPr lang="fr-FR" sz="9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C181F2F-0916-49D6-B4C2-BD406104B7C6}"/>
              </a:ext>
            </a:extLst>
          </p:cNvPr>
          <p:cNvSpPr txBox="1"/>
          <p:nvPr/>
        </p:nvSpPr>
        <p:spPr>
          <a:xfrm>
            <a:off x="6359042" y="1653979"/>
            <a:ext cx="2659850" cy="79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Dysphagie oro-pharyngée </a:t>
            </a:r>
            <a:r>
              <a:rPr lang="fr-FR" sz="750" b="1" dirty="0">
                <a:sym typeface="Wingdings" panose="05000000000000000000" pitchFamily="2" charset="2"/>
              </a:rPr>
              <a:t> </a:t>
            </a:r>
            <a:r>
              <a:rPr lang="fr-FR" sz="750" b="1" dirty="0"/>
              <a:t>Eliminer cause ORL : </a:t>
            </a:r>
          </a:p>
          <a:p>
            <a:pPr marL="128588" indent="-128588" algn="just">
              <a:buFontTx/>
              <a:buChar char="-"/>
            </a:pPr>
            <a:r>
              <a:rPr lang="fr-FR" sz="750" u="sng" dirty="0"/>
              <a:t>Aiguës</a:t>
            </a:r>
            <a:r>
              <a:rPr lang="fr-FR" sz="750" dirty="0"/>
              <a:t>: angine, phlegmon, corps étranger pharyngé</a:t>
            </a:r>
          </a:p>
          <a:p>
            <a:pPr marL="128588" indent="-128588" algn="just">
              <a:buFontTx/>
              <a:buChar char="-"/>
            </a:pPr>
            <a:r>
              <a:rPr lang="fr-FR" sz="750" u="sng" dirty="0"/>
              <a:t>Chroniques</a:t>
            </a:r>
            <a:r>
              <a:rPr lang="fr-FR" sz="750" dirty="0"/>
              <a:t> : affections fonctionnelles de l’oropharynx et/ou du sphincter supérieur de l’</a:t>
            </a:r>
            <a:r>
              <a:rPr lang="fr-FR" sz="750" dirty="0" err="1"/>
              <a:t>oesophage</a:t>
            </a:r>
            <a:r>
              <a:rPr lang="fr-FR" sz="750" dirty="0"/>
              <a:t>, anomalies anatomiques locorégionales, affection neuromusculaire (myopathie, myasthénie</a:t>
            </a:r>
            <a:r>
              <a:rPr lang="fr-FR" sz="788" dirty="0"/>
              <a:t>), </a:t>
            </a:r>
            <a:r>
              <a:rPr lang="fr-FR" sz="750" dirty="0"/>
              <a:t>troubles de la déglutition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36E2A04-1FA8-49D3-1F67-A29395526B93}"/>
              </a:ext>
            </a:extLst>
          </p:cNvPr>
          <p:cNvGrpSpPr/>
          <p:nvPr/>
        </p:nvGrpSpPr>
        <p:grpSpPr>
          <a:xfrm>
            <a:off x="2466580" y="3037241"/>
            <a:ext cx="2725100" cy="2540897"/>
            <a:chOff x="6262256" y="3286777"/>
            <a:chExt cx="3047998" cy="2827695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B75A1BA9-61B4-C9D7-B8CE-BDA59E92539D}"/>
                </a:ext>
              </a:extLst>
            </p:cNvPr>
            <p:cNvGrpSpPr/>
            <p:nvPr/>
          </p:nvGrpSpPr>
          <p:grpSpPr>
            <a:xfrm>
              <a:off x="6270347" y="3310125"/>
              <a:ext cx="3039907" cy="2804347"/>
              <a:chOff x="4348665" y="3120122"/>
              <a:chExt cx="7394574" cy="5988531"/>
            </a:xfrm>
          </p:grpSpPr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53B961F5-2FB8-962F-60F8-8D71EF80A8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611" t="1040" r="14430" b="1300"/>
              <a:stretch/>
            </p:blipFill>
            <p:spPr>
              <a:xfrm>
                <a:off x="8058691" y="3120122"/>
                <a:ext cx="3684548" cy="298841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CB02EB5A-4A6F-AD39-9F0E-C943BB295A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0638" t="4594" r="12890" b="4412"/>
              <a:stretch/>
            </p:blipFill>
            <p:spPr>
              <a:xfrm>
                <a:off x="8058692" y="6184697"/>
                <a:ext cx="3662376" cy="2919092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E1A05BC2-D09C-0684-D8A8-028197821C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9845" t="4493" r="11054" b="12228"/>
              <a:stretch/>
            </p:blipFill>
            <p:spPr>
              <a:xfrm>
                <a:off x="4348665" y="6189561"/>
                <a:ext cx="3631553" cy="2919092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302C28D7-851C-AEF2-CB39-22D61B3347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074" r="4733" b="2865"/>
              <a:stretch/>
            </p:blipFill>
            <p:spPr>
              <a:xfrm>
                <a:off x="4348665" y="3120122"/>
                <a:ext cx="3630769" cy="298841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F23E3B8-48C8-A114-1CD3-F80DAC0D35EB}"/>
                </a:ext>
              </a:extLst>
            </p:cNvPr>
            <p:cNvSpPr txBox="1"/>
            <p:nvPr/>
          </p:nvSpPr>
          <p:spPr>
            <a:xfrm>
              <a:off x="6262256" y="3286777"/>
              <a:ext cx="309210" cy="411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A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7B264DD-3BDE-B7C3-333F-4827AF2E9CBE}"/>
                </a:ext>
              </a:extLst>
            </p:cNvPr>
            <p:cNvSpPr txBox="1"/>
            <p:nvPr/>
          </p:nvSpPr>
          <p:spPr>
            <a:xfrm>
              <a:off x="7791000" y="3286777"/>
              <a:ext cx="309210" cy="411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B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EB77B93-B438-05D9-3392-CD036300CCEB}"/>
                </a:ext>
              </a:extLst>
            </p:cNvPr>
            <p:cNvSpPr txBox="1"/>
            <p:nvPr/>
          </p:nvSpPr>
          <p:spPr>
            <a:xfrm>
              <a:off x="6262256" y="4741506"/>
              <a:ext cx="309210" cy="411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63CE7AB-2E89-F2B3-8670-91F8F4EA2F7F}"/>
                </a:ext>
              </a:extLst>
            </p:cNvPr>
            <p:cNvSpPr txBox="1"/>
            <p:nvPr/>
          </p:nvSpPr>
          <p:spPr>
            <a:xfrm>
              <a:off x="7791000" y="4741506"/>
              <a:ext cx="309210" cy="411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D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DCB7108-7158-6276-1699-7D051F8D9B6C}"/>
              </a:ext>
            </a:extLst>
          </p:cNvPr>
          <p:cNvSpPr/>
          <p:nvPr/>
        </p:nvSpPr>
        <p:spPr>
          <a:xfrm>
            <a:off x="195072" y="3047601"/>
            <a:ext cx="1799372" cy="1315745"/>
          </a:xfrm>
          <a:prstGeom prst="rect">
            <a:avLst/>
          </a:prstGeom>
          <a:solidFill>
            <a:srgbClr val="0F5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FontTx/>
              <a:buChar char="-"/>
            </a:pPr>
            <a:endParaRPr lang="fr-FR" sz="9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04C355D-DA84-1E33-9C37-25E89972B917}"/>
              </a:ext>
            </a:extLst>
          </p:cNvPr>
          <p:cNvSpPr txBox="1"/>
          <p:nvPr/>
        </p:nvSpPr>
        <p:spPr>
          <a:xfrm>
            <a:off x="86239" y="3053318"/>
            <a:ext cx="1832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Tx/>
              <a:buChar char="-"/>
            </a:pPr>
            <a:r>
              <a:rPr lang="fr-FR" sz="900" dirty="0">
                <a:solidFill>
                  <a:schemeClr val="bg1"/>
                </a:solidFill>
              </a:rPr>
              <a:t>Corps étranger digestif : </a:t>
            </a:r>
            <a:r>
              <a:rPr lang="fr-FR" sz="900" b="1" dirty="0">
                <a:solidFill>
                  <a:schemeClr val="bg1"/>
                </a:solidFill>
              </a:rPr>
              <a:t>!! pile-bouton = urgence vitale !!</a:t>
            </a:r>
          </a:p>
          <a:p>
            <a:pPr marL="214313" indent="-214313" algn="just">
              <a:buFontTx/>
              <a:buChar char="-"/>
            </a:pPr>
            <a:r>
              <a:rPr lang="fr-FR" sz="900" dirty="0">
                <a:solidFill>
                  <a:schemeClr val="bg1"/>
                </a:solidFill>
              </a:rPr>
              <a:t>Œsophagite : caustique, peptique, médicamenteuse, infectieuse</a:t>
            </a:r>
          </a:p>
          <a:p>
            <a:pPr marL="214313" indent="-214313" algn="just">
              <a:buFontTx/>
              <a:buChar char="-"/>
            </a:pPr>
            <a:r>
              <a:rPr lang="fr-FR" sz="900" dirty="0">
                <a:solidFill>
                  <a:schemeClr val="bg1"/>
                </a:solidFill>
              </a:rPr>
              <a:t>« </a:t>
            </a:r>
            <a:r>
              <a:rPr lang="fr-FR" sz="900" dirty="0" err="1">
                <a:solidFill>
                  <a:schemeClr val="bg1"/>
                </a:solidFill>
              </a:rPr>
              <a:t>Inlet</a:t>
            </a:r>
            <a:r>
              <a:rPr lang="fr-FR" sz="900" dirty="0">
                <a:solidFill>
                  <a:schemeClr val="bg1"/>
                </a:solidFill>
              </a:rPr>
              <a:t> patch » : hétérotopie de la muqueuse gastrique au niveau du tiers supérieur de l’</a:t>
            </a:r>
            <a:r>
              <a:rPr lang="fr-FR" sz="900" dirty="0" err="1">
                <a:solidFill>
                  <a:schemeClr val="bg1"/>
                </a:solidFill>
              </a:rPr>
              <a:t>oesophage</a:t>
            </a:r>
            <a:r>
              <a:rPr lang="fr-FR" sz="9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02588DD1-EB74-5908-35BB-CB95D1BD4316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1991760" y="2629435"/>
            <a:ext cx="4942977" cy="151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C75E20B-E10E-0000-6DD5-CE6BEF881C48}"/>
              </a:ext>
            </a:extLst>
          </p:cNvPr>
          <p:cNvSpPr/>
          <p:nvPr/>
        </p:nvSpPr>
        <p:spPr>
          <a:xfrm>
            <a:off x="2764244" y="2464894"/>
            <a:ext cx="3620115" cy="446215"/>
          </a:xfrm>
          <a:prstGeom prst="rect">
            <a:avLst/>
          </a:prstGeom>
          <a:solidFill>
            <a:srgbClr val="0F5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FontTx/>
              <a:buChar char="-"/>
            </a:pPr>
            <a:endParaRPr lang="fr-FR" sz="90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9B1C49CF-EAEB-04FB-31D6-ADA9F41CB4D7}"/>
              </a:ext>
            </a:extLst>
          </p:cNvPr>
          <p:cNvSpPr txBox="1"/>
          <p:nvPr/>
        </p:nvSpPr>
        <p:spPr>
          <a:xfrm>
            <a:off x="2678935" y="2496708"/>
            <a:ext cx="38123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</a:rPr>
              <a:t>Endoscopie digestive haute avec  biopsies (minimum 6, 2 par niveau œsophagien, +/- 1 biopsie gastrique), TOGD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51D53412-3696-4867-52D3-AB1C899D3DA8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5471689" y="1300162"/>
            <a:ext cx="1345745" cy="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02967AB7-540A-2995-7EA3-C9D2455374AA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312227" y="1300162"/>
            <a:ext cx="3600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D227359E-C283-B8B3-3D07-2512A488CDCE}"/>
              </a:ext>
            </a:extLst>
          </p:cNvPr>
          <p:cNvSpPr/>
          <p:nvPr/>
        </p:nvSpPr>
        <p:spPr>
          <a:xfrm>
            <a:off x="130658" y="4408766"/>
            <a:ext cx="2079399" cy="1357709"/>
          </a:xfrm>
          <a:prstGeom prst="rect">
            <a:avLst/>
          </a:prstGeom>
          <a:solidFill>
            <a:srgbClr val="DFF4FC"/>
          </a:solidFill>
          <a:ln w="38100">
            <a:solidFill>
              <a:srgbClr val="8DD7F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FontTx/>
              <a:buChar char="-"/>
            </a:pPr>
            <a:endParaRPr lang="fr-FR" sz="900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F88D6DC8-254B-DEB1-1183-7DDBE37FA12D}"/>
              </a:ext>
            </a:extLst>
          </p:cNvPr>
          <p:cNvSpPr txBox="1"/>
          <p:nvPr/>
        </p:nvSpPr>
        <p:spPr>
          <a:xfrm>
            <a:off x="178394" y="4450733"/>
            <a:ext cx="2034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/>
              <a:t>Eliminer autres causes de dysphagie œsophagienne chronique </a:t>
            </a:r>
            <a:r>
              <a:rPr lang="fr-FR" sz="900" dirty="0"/>
              <a:t>:</a:t>
            </a:r>
          </a:p>
          <a:p>
            <a:pPr marL="214313" indent="-214313" algn="just">
              <a:buFontTx/>
              <a:buChar char="-"/>
            </a:pPr>
            <a:r>
              <a:rPr lang="fr-FR" sz="900" dirty="0"/>
              <a:t>Sténose congénitale ou acquise</a:t>
            </a:r>
          </a:p>
          <a:p>
            <a:pPr marL="214313" indent="-214313" algn="just">
              <a:buFontTx/>
              <a:buChar char="-"/>
            </a:pPr>
            <a:r>
              <a:rPr lang="fr-FR" sz="900" dirty="0"/>
              <a:t>Compression extrinsèque (tumeur médiastinale, adénopathies)</a:t>
            </a:r>
          </a:p>
          <a:p>
            <a:pPr marL="214313" indent="-214313" algn="just">
              <a:buFontTx/>
              <a:buChar char="-"/>
            </a:pPr>
            <a:r>
              <a:rPr lang="fr-FR" sz="900" dirty="0"/>
              <a:t>Malformation vasculaire artérielle</a:t>
            </a:r>
          </a:p>
          <a:p>
            <a:pPr marL="214313" indent="-214313" algn="just">
              <a:buFontTx/>
              <a:buChar char="-"/>
            </a:pPr>
            <a:r>
              <a:rPr lang="fr-FR" sz="900" dirty="0"/>
              <a:t>Hernie hiatale volumineuse</a:t>
            </a:r>
          </a:p>
          <a:p>
            <a:pPr marL="214313" indent="-214313" algn="just">
              <a:buFontTx/>
              <a:buChar char="-"/>
            </a:pPr>
            <a:r>
              <a:rPr lang="fr-FR" sz="900" dirty="0"/>
              <a:t>Achalasie </a:t>
            </a:r>
          </a:p>
          <a:p>
            <a:pPr marL="214313" indent="-214313" algn="just">
              <a:buFontTx/>
              <a:buChar char="-"/>
            </a:pPr>
            <a:r>
              <a:rPr lang="fr-FR" sz="900" dirty="0"/>
              <a:t>Dysmotricité œsophagienne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27BA4825-617D-1AE5-19EA-A32ABCEED560}"/>
              </a:ext>
            </a:extLst>
          </p:cNvPr>
          <p:cNvCxnSpPr>
            <a:cxnSpLocks/>
            <a:stCxn id="6" idx="2"/>
            <a:endCxn id="30" idx="0"/>
          </p:cNvCxnSpPr>
          <p:nvPr/>
        </p:nvCxnSpPr>
        <p:spPr>
          <a:xfrm>
            <a:off x="1092073" y="2798650"/>
            <a:ext cx="2685" cy="248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B464CEA9-9854-5B85-22E2-2A3985C57E24}"/>
              </a:ext>
            </a:extLst>
          </p:cNvPr>
          <p:cNvSpPr/>
          <p:nvPr/>
        </p:nvSpPr>
        <p:spPr>
          <a:xfrm>
            <a:off x="3672312" y="1912219"/>
            <a:ext cx="1799377" cy="235470"/>
          </a:xfrm>
          <a:prstGeom prst="rect">
            <a:avLst/>
          </a:prstGeom>
          <a:solidFill>
            <a:srgbClr val="E72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Œsophagienne ?</a:t>
            </a: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C08BAF41-0AB5-F553-A665-0B065D57E8CF}"/>
              </a:ext>
            </a:extLst>
          </p:cNvPr>
          <p:cNvCxnSpPr>
            <a:cxnSpLocks/>
            <a:stCxn id="59" idx="3"/>
            <a:endCxn id="14" idx="1"/>
          </p:cNvCxnSpPr>
          <p:nvPr/>
        </p:nvCxnSpPr>
        <p:spPr>
          <a:xfrm>
            <a:off x="5471688" y="2029954"/>
            <a:ext cx="893758" cy="11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454E119E-1D1A-6E83-8EFA-E74EC8175F77}"/>
              </a:ext>
            </a:extLst>
          </p:cNvPr>
          <p:cNvCxnSpPr>
            <a:cxnSpLocks/>
            <a:stCxn id="4" idx="2"/>
            <a:endCxn id="59" idx="0"/>
          </p:cNvCxnSpPr>
          <p:nvPr/>
        </p:nvCxnSpPr>
        <p:spPr>
          <a:xfrm>
            <a:off x="4572000" y="1527630"/>
            <a:ext cx="0" cy="38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C274A2B9-6A84-6DCE-3B3D-93775392DB7D}"/>
              </a:ext>
            </a:extLst>
          </p:cNvPr>
          <p:cNvCxnSpPr>
            <a:cxnSpLocks/>
            <a:stCxn id="59" idx="2"/>
            <a:endCxn id="43" idx="0"/>
          </p:cNvCxnSpPr>
          <p:nvPr/>
        </p:nvCxnSpPr>
        <p:spPr>
          <a:xfrm>
            <a:off x="4572000" y="2147689"/>
            <a:ext cx="2301" cy="317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286102D6-472C-2BD7-2735-366F2A080C73}"/>
              </a:ext>
            </a:extLst>
          </p:cNvPr>
          <p:cNvSpPr txBox="1"/>
          <p:nvPr/>
        </p:nvSpPr>
        <p:spPr>
          <a:xfrm>
            <a:off x="4477332" y="2203528"/>
            <a:ext cx="5614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oui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42CC96D1-3EC7-B36D-B915-267902A5236A}"/>
              </a:ext>
            </a:extLst>
          </p:cNvPr>
          <p:cNvSpPr txBox="1"/>
          <p:nvPr/>
        </p:nvSpPr>
        <p:spPr>
          <a:xfrm>
            <a:off x="5828014" y="1837433"/>
            <a:ext cx="5614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non</a:t>
            </a:r>
          </a:p>
        </p:txBody>
      </p: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E14383BF-1273-4EB6-648C-BCE3B1C051E4}"/>
              </a:ext>
            </a:extLst>
          </p:cNvPr>
          <p:cNvCxnSpPr>
            <a:cxnSpLocks/>
          </p:cNvCxnSpPr>
          <p:nvPr/>
        </p:nvCxnSpPr>
        <p:spPr>
          <a:xfrm>
            <a:off x="2048897" y="2862137"/>
            <a:ext cx="0" cy="149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C89D5AB4-28E9-6DF2-4EDA-E5AF496D10AD}"/>
              </a:ext>
            </a:extLst>
          </p:cNvPr>
          <p:cNvCxnSpPr>
            <a:cxnSpLocks/>
          </p:cNvCxnSpPr>
          <p:nvPr/>
        </p:nvCxnSpPr>
        <p:spPr>
          <a:xfrm>
            <a:off x="7204704" y="2788431"/>
            <a:ext cx="0" cy="852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30A50ACF-3753-B0CD-8B63-F978228B9322}"/>
              </a:ext>
            </a:extLst>
          </p:cNvPr>
          <p:cNvCxnSpPr>
            <a:cxnSpLocks/>
          </p:cNvCxnSpPr>
          <p:nvPr/>
        </p:nvCxnSpPr>
        <p:spPr>
          <a:xfrm flipH="1">
            <a:off x="7834312" y="2802152"/>
            <a:ext cx="1191" cy="715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3" name="Image 92">
            <a:extLst>
              <a:ext uri="{FF2B5EF4-FFF2-40B4-BE49-F238E27FC236}">
                <a16:creationId xmlns:a16="http://schemas.microsoft.com/office/drawing/2014/main" id="{FC465CCD-7D50-1AF5-31CF-4FCE25E43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2282" y="3046016"/>
            <a:ext cx="1061866" cy="795621"/>
          </a:xfrm>
          <a:prstGeom prst="rect">
            <a:avLst/>
          </a:prstGeom>
        </p:spPr>
      </p:pic>
      <p:grpSp>
        <p:nvGrpSpPr>
          <p:cNvPr id="95" name="Groupe 94">
            <a:extLst>
              <a:ext uri="{FF2B5EF4-FFF2-40B4-BE49-F238E27FC236}">
                <a16:creationId xmlns:a16="http://schemas.microsoft.com/office/drawing/2014/main" id="{4F88F7EF-AF69-06D2-87F7-96BDF981A4AD}"/>
              </a:ext>
            </a:extLst>
          </p:cNvPr>
          <p:cNvGrpSpPr/>
          <p:nvPr/>
        </p:nvGrpSpPr>
        <p:grpSpPr>
          <a:xfrm>
            <a:off x="6470102" y="3498767"/>
            <a:ext cx="2437731" cy="682759"/>
            <a:chOff x="8286124" y="2296925"/>
            <a:chExt cx="2399169" cy="910346"/>
          </a:xfrm>
          <a:solidFill>
            <a:srgbClr val="A7C830"/>
          </a:solidFill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0F35BF6-3638-5CBD-1F6A-AE236F141638}"/>
                </a:ext>
              </a:extLst>
            </p:cNvPr>
            <p:cNvSpPr/>
            <p:nvPr/>
          </p:nvSpPr>
          <p:spPr>
            <a:xfrm>
              <a:off x="8286124" y="2296925"/>
              <a:ext cx="2399169" cy="4512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indent="-214313" algn="ctr">
                <a:buFontTx/>
                <a:buChar char="-"/>
              </a:pPr>
              <a:endParaRPr lang="fr-FR" sz="900" dirty="0"/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A8B02B44-DB18-DE50-18E1-F123BD1C9AD9}"/>
                </a:ext>
              </a:extLst>
            </p:cNvPr>
            <p:cNvSpPr txBox="1"/>
            <p:nvPr/>
          </p:nvSpPr>
          <p:spPr>
            <a:xfrm>
              <a:off x="8363491" y="2345496"/>
              <a:ext cx="2244436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Œsophagite à éosinophiles</a:t>
              </a:r>
            </a:p>
          </p:txBody>
        </p:sp>
      </p:grpSp>
      <p:sp>
        <p:nvSpPr>
          <p:cNvPr id="102" name="ZoneTexte 101">
            <a:extLst>
              <a:ext uri="{FF2B5EF4-FFF2-40B4-BE49-F238E27FC236}">
                <a16:creationId xmlns:a16="http://schemas.microsoft.com/office/drawing/2014/main" id="{FF3C7E6F-F78F-A954-2C68-F164213FCF50}"/>
              </a:ext>
            </a:extLst>
          </p:cNvPr>
          <p:cNvSpPr txBox="1"/>
          <p:nvPr/>
        </p:nvSpPr>
        <p:spPr>
          <a:xfrm>
            <a:off x="6599777" y="2839012"/>
            <a:ext cx="2437731" cy="825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Histologie</a:t>
            </a:r>
            <a:r>
              <a:rPr lang="fr-FR" sz="788" dirty="0"/>
              <a:t> :</a:t>
            </a:r>
          </a:p>
          <a:p>
            <a:pPr algn="ctr"/>
            <a:r>
              <a:rPr lang="fr-FR" sz="788" dirty="0">
                <a:latin typeface="Calibri" panose="020F0502020204030204" pitchFamily="34" charset="0"/>
                <a:cs typeface="Calibri" panose="020F0502020204030204" pitchFamily="34" charset="0"/>
              </a:rPr>
              <a:t> ≥ 15 éosinophiles/champ (x400) (60 PNE/mm²) </a:t>
            </a:r>
          </a:p>
          <a:p>
            <a:pPr algn="ctr"/>
            <a:r>
              <a:rPr lang="fr-FR" sz="788" dirty="0">
                <a:latin typeface="Calibri" panose="020F0502020204030204" pitchFamily="34" charset="0"/>
                <a:cs typeface="Calibri" panose="020F0502020204030204" pitchFamily="34" charset="0"/>
              </a:rPr>
              <a:t>sur ≥ 1 biopsie</a:t>
            </a:r>
          </a:p>
          <a:p>
            <a:pPr marL="69056" algn="ctr"/>
            <a:r>
              <a:rPr lang="fr-FR" sz="788" dirty="0">
                <a:latin typeface="Calibri" panose="020F0502020204030204" pitchFamily="34" charset="0"/>
                <a:cs typeface="Calibri" panose="020F0502020204030204" pitchFamily="34" charset="0"/>
              </a:rPr>
              <a:t>+/- Présence micro-abcès à éosinophiles</a:t>
            </a:r>
          </a:p>
          <a:p>
            <a:pPr marL="69056" algn="ctr"/>
            <a:r>
              <a:rPr lang="fr-FR" sz="788" dirty="0">
                <a:latin typeface="Calibri" panose="020F0502020204030204" pitchFamily="34" charset="0"/>
                <a:cs typeface="Calibri" panose="020F0502020204030204" pitchFamily="34" charset="0"/>
              </a:rPr>
              <a:t>+/- Dépôts éosinophiles extracellulaires</a:t>
            </a:r>
          </a:p>
          <a:p>
            <a:pPr marL="201216">
              <a:buFont typeface="Arial" panose="020B0604020202020204" pitchFamily="34" charset="0"/>
              <a:buChar char="•"/>
            </a:pPr>
            <a:endParaRPr lang="fr-FR" sz="82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60D7227C-AB78-85E4-7361-00520124CCE8}"/>
              </a:ext>
            </a:extLst>
          </p:cNvPr>
          <p:cNvCxnSpPr>
            <a:cxnSpLocks/>
          </p:cNvCxnSpPr>
          <p:nvPr/>
        </p:nvCxnSpPr>
        <p:spPr>
          <a:xfrm>
            <a:off x="7834907" y="3409355"/>
            <a:ext cx="0" cy="89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694EC12-0937-1CB7-A3DF-6BC2E8179856}"/>
              </a:ext>
            </a:extLst>
          </p:cNvPr>
          <p:cNvSpPr/>
          <p:nvPr/>
        </p:nvSpPr>
        <p:spPr>
          <a:xfrm>
            <a:off x="5286316" y="4207555"/>
            <a:ext cx="3763684" cy="1046264"/>
          </a:xfrm>
          <a:prstGeom prst="rect">
            <a:avLst/>
          </a:prstGeom>
          <a:solidFill>
            <a:srgbClr val="EFF4D6"/>
          </a:solidFill>
          <a:ln w="19050">
            <a:solidFill>
              <a:srgbClr val="A7C83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FontTx/>
              <a:buChar char="-"/>
            </a:pPr>
            <a:endParaRPr lang="fr-FR" sz="900" dirty="0"/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ECB2010A-45A9-76D6-BD2F-300040C90194}"/>
              </a:ext>
            </a:extLst>
          </p:cNvPr>
          <p:cNvSpPr txBox="1"/>
          <p:nvPr/>
        </p:nvSpPr>
        <p:spPr>
          <a:xfrm>
            <a:off x="2432950" y="5591175"/>
            <a:ext cx="279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i="1" dirty="0"/>
              <a:t>A. Sillons longitudinaux, B. Anneaux, C. Sténose œsophagienne, D. Dépôts ou exsudats blanchâtres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BECDABA1-76D5-28F9-5F06-A9ADC06D4E87}"/>
              </a:ext>
            </a:extLst>
          </p:cNvPr>
          <p:cNvSpPr txBox="1"/>
          <p:nvPr/>
        </p:nvSpPr>
        <p:spPr>
          <a:xfrm>
            <a:off x="5326956" y="4211993"/>
            <a:ext cx="3686386" cy="98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25" dirty="0"/>
              <a:t>Traitement :</a:t>
            </a:r>
          </a:p>
          <a:p>
            <a:pPr marL="400050" lvl="1" indent="-200025">
              <a:buFont typeface="Arial" panose="020B0604020202020204" pitchFamily="34" charset="0"/>
              <a:buChar char="•"/>
            </a:pPr>
            <a:r>
              <a:rPr lang="fr-FR" sz="825" b="1" dirty="0"/>
              <a:t>Inhibiteurs de la pompe à protons : </a:t>
            </a:r>
            <a:r>
              <a:rPr lang="fr-FR" sz="825" dirty="0"/>
              <a:t>1-2 mg/kg/j (max 20  </a:t>
            </a:r>
            <a:r>
              <a:rPr lang="fr-FR" sz="825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fr-FR" sz="825" dirty="0"/>
              <a:t>  40 mg, 8 </a:t>
            </a:r>
            <a:r>
              <a:rPr lang="fr-FR" sz="825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fr-FR" sz="825" dirty="0"/>
              <a:t> 12 semaines)</a:t>
            </a:r>
          </a:p>
          <a:p>
            <a:pPr marL="400050" lvl="1" indent="-200025">
              <a:buFont typeface="Arial" panose="020B0604020202020204" pitchFamily="34" charset="0"/>
              <a:buChar char="•"/>
            </a:pPr>
            <a:r>
              <a:rPr lang="fr-FR" sz="825" b="1" dirty="0"/>
              <a:t>Régime d’éviction : </a:t>
            </a:r>
            <a:r>
              <a:rPr lang="fr-FR" sz="825" dirty="0"/>
              <a:t>empirique (lait, blé, œuf, soja, arachide/noix, poissons/crustacés) ou élémentaire, 4 </a:t>
            </a:r>
            <a:r>
              <a:rPr lang="fr-FR" sz="825" dirty="0">
                <a:latin typeface="Calibri" panose="020F0502020204030204" pitchFamily="34" charset="0"/>
                <a:cs typeface="Calibri" panose="020F0502020204030204" pitchFamily="34" charset="0"/>
              </a:rPr>
              <a:t>− 12 semaines</a:t>
            </a:r>
            <a:endParaRPr lang="fr-FR" sz="825" b="1" dirty="0"/>
          </a:p>
          <a:p>
            <a:pPr marL="400050" lvl="1" indent="-200025">
              <a:buFont typeface="Arial" panose="020B0604020202020204" pitchFamily="34" charset="0"/>
              <a:buChar char="•"/>
            </a:pPr>
            <a:r>
              <a:rPr lang="fr-FR" sz="825" b="1" dirty="0"/>
              <a:t>Corticoïdes locaux : </a:t>
            </a:r>
            <a:r>
              <a:rPr lang="fr-FR" sz="825" dirty="0"/>
              <a:t>fluticasone ou budésonide déglutis, 4 </a:t>
            </a:r>
            <a:r>
              <a:rPr lang="fr-FR" sz="825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fr-FR" sz="825" dirty="0"/>
              <a:t> 12 semaines; corticoïdes systémiques si forme sévère (sténose)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F29018F7-FF92-416A-90DF-70E255817CD4}"/>
              </a:ext>
            </a:extLst>
          </p:cNvPr>
          <p:cNvGrpSpPr/>
          <p:nvPr/>
        </p:nvGrpSpPr>
        <p:grpSpPr>
          <a:xfrm>
            <a:off x="5715005" y="5275183"/>
            <a:ext cx="3114217" cy="443810"/>
            <a:chOff x="8286124" y="2296925"/>
            <a:chExt cx="2399169" cy="761384"/>
          </a:xfrm>
          <a:solidFill>
            <a:srgbClr val="A7C830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ACF3B93-C888-4A42-B5F3-59DD65A4E713}"/>
                </a:ext>
              </a:extLst>
            </p:cNvPr>
            <p:cNvSpPr/>
            <p:nvPr/>
          </p:nvSpPr>
          <p:spPr>
            <a:xfrm>
              <a:off x="8286124" y="2296925"/>
              <a:ext cx="2399169" cy="4512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indent="-214313" algn="ctr">
                <a:buFontTx/>
                <a:buChar char="-"/>
              </a:pPr>
              <a:endParaRPr lang="fr-FR" sz="900" dirty="0"/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696B6196-8E35-4E10-BC23-A3A8C2E88CDF}"/>
                </a:ext>
              </a:extLst>
            </p:cNvPr>
            <p:cNvSpPr txBox="1"/>
            <p:nvPr/>
          </p:nvSpPr>
          <p:spPr>
            <a:xfrm>
              <a:off x="8363491" y="2345496"/>
              <a:ext cx="2244436" cy="712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chemeClr val="bg1"/>
                  </a:solidFill>
                </a:rPr>
                <a:t>Contrôle clinique puis FOGD à 8 - 12 semaines</a:t>
              </a:r>
            </a:p>
          </p:txBody>
        </p:sp>
      </p:grp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0DD2032A-1C00-44A9-95B5-4A2ED0BEDF4B}"/>
              </a:ext>
            </a:extLst>
          </p:cNvPr>
          <p:cNvCxnSpPr>
            <a:cxnSpLocks/>
          </p:cNvCxnSpPr>
          <p:nvPr/>
        </p:nvCxnSpPr>
        <p:spPr>
          <a:xfrm>
            <a:off x="7145593" y="5185769"/>
            <a:ext cx="0" cy="89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E19ADA06-3CA3-4777-BF2E-066C3A625A6B}"/>
              </a:ext>
            </a:extLst>
          </p:cNvPr>
          <p:cNvCxnSpPr>
            <a:cxnSpLocks/>
          </p:cNvCxnSpPr>
          <p:nvPr/>
        </p:nvCxnSpPr>
        <p:spPr>
          <a:xfrm>
            <a:off x="6150230" y="5589391"/>
            <a:ext cx="0" cy="89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44E39B72-C9D9-4908-8EA5-F165E1071B43}"/>
              </a:ext>
            </a:extLst>
          </p:cNvPr>
          <p:cNvCxnSpPr>
            <a:cxnSpLocks/>
          </p:cNvCxnSpPr>
          <p:nvPr/>
        </p:nvCxnSpPr>
        <p:spPr>
          <a:xfrm>
            <a:off x="8114761" y="5587010"/>
            <a:ext cx="0" cy="89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ABF56B4E-93CC-4070-9377-F5B105EEF628}"/>
              </a:ext>
            </a:extLst>
          </p:cNvPr>
          <p:cNvCxnSpPr>
            <a:cxnSpLocks/>
          </p:cNvCxnSpPr>
          <p:nvPr/>
        </p:nvCxnSpPr>
        <p:spPr>
          <a:xfrm>
            <a:off x="6147849" y="5588039"/>
            <a:ext cx="19645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F635327A-0067-4F45-9AA6-6F159379F782}"/>
              </a:ext>
            </a:extLst>
          </p:cNvPr>
          <p:cNvCxnSpPr>
            <a:cxnSpLocks/>
          </p:cNvCxnSpPr>
          <p:nvPr/>
        </p:nvCxnSpPr>
        <p:spPr>
          <a:xfrm>
            <a:off x="7146188" y="5538210"/>
            <a:ext cx="0" cy="4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F2F00E0-BE39-46CD-A172-26882DF5C009}"/>
              </a:ext>
            </a:extLst>
          </p:cNvPr>
          <p:cNvSpPr txBox="1"/>
          <p:nvPr/>
        </p:nvSpPr>
        <p:spPr>
          <a:xfrm>
            <a:off x="5463858" y="5652609"/>
            <a:ext cx="137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/>
              <a:t>Rémission </a:t>
            </a:r>
            <a:r>
              <a:rPr lang="fr-FR" sz="900" dirty="0"/>
              <a:t>: poursuite traitement long cours ?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C1510C07-5312-45DE-B417-201512BCAF5E}"/>
              </a:ext>
            </a:extLst>
          </p:cNvPr>
          <p:cNvSpPr txBox="1"/>
          <p:nvPr/>
        </p:nvSpPr>
        <p:spPr>
          <a:xfrm>
            <a:off x="7427230" y="5663326"/>
            <a:ext cx="1379320" cy="369332"/>
          </a:xfrm>
          <a:prstGeom prst="rect">
            <a:avLst/>
          </a:prstGeom>
          <a:solidFill>
            <a:srgbClr val="EFF4D6"/>
          </a:solidFill>
          <a:ln w="38100">
            <a:solidFill>
              <a:srgbClr val="A7C83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/>
              <a:t>Echec </a:t>
            </a:r>
            <a:r>
              <a:rPr lang="fr-FR" sz="900" dirty="0"/>
              <a:t>: Avis centre expert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A833BB1-5263-4290-A425-E506D03E66BD}"/>
              </a:ext>
            </a:extLst>
          </p:cNvPr>
          <p:cNvSpPr/>
          <p:nvPr/>
        </p:nvSpPr>
        <p:spPr>
          <a:xfrm>
            <a:off x="5278167" y="3876602"/>
            <a:ext cx="3763684" cy="295714"/>
          </a:xfrm>
          <a:prstGeom prst="rect">
            <a:avLst/>
          </a:prstGeom>
          <a:solidFill>
            <a:srgbClr val="DFF4FC"/>
          </a:solidFill>
          <a:ln w="38100">
            <a:solidFill>
              <a:srgbClr val="8DD7F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FontTx/>
              <a:buChar char="-"/>
            </a:pPr>
            <a:endParaRPr lang="fr-FR" sz="900" dirty="0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A1038B6D-E049-476C-8BFB-C06617E96F1E}"/>
              </a:ext>
            </a:extLst>
          </p:cNvPr>
          <p:cNvSpPr txBox="1"/>
          <p:nvPr/>
        </p:nvSpPr>
        <p:spPr>
          <a:xfrm>
            <a:off x="5319436" y="3866343"/>
            <a:ext cx="358839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25" b="1" dirty="0"/>
              <a:t>Eliminer autres causes d’infiltrat à éosinophiles </a:t>
            </a:r>
            <a:r>
              <a:rPr lang="fr-FR" sz="825" dirty="0"/>
              <a:t>: </a:t>
            </a:r>
          </a:p>
          <a:p>
            <a:pPr algn="ctr"/>
            <a:r>
              <a:rPr lang="fr-FR" sz="825" dirty="0"/>
              <a:t>RGO, achalasie, maladie de </a:t>
            </a:r>
            <a:r>
              <a:rPr lang="fr-FR" sz="825" dirty="0" err="1"/>
              <a:t>Crohn</a:t>
            </a:r>
            <a:r>
              <a:rPr lang="fr-FR" sz="825" dirty="0"/>
              <a:t>, maladie cœliaque…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DE67191-70D5-4B01-831B-E20E13F07BC4}"/>
              </a:ext>
            </a:extLst>
          </p:cNvPr>
          <p:cNvSpPr txBox="1"/>
          <p:nvPr/>
        </p:nvSpPr>
        <p:spPr>
          <a:xfrm>
            <a:off x="1691680" y="188640"/>
            <a:ext cx="5976664" cy="68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E314BE88-C9CE-4A84-BDD8-18123C4E9D39}"/>
              </a:ext>
            </a:extLst>
          </p:cNvPr>
          <p:cNvGrpSpPr/>
          <p:nvPr/>
        </p:nvGrpSpPr>
        <p:grpSpPr>
          <a:xfrm>
            <a:off x="3142473" y="252739"/>
            <a:ext cx="2703678" cy="655981"/>
            <a:chOff x="-181018" y="2859782"/>
            <a:chExt cx="2376264" cy="537228"/>
          </a:xfrm>
        </p:grpSpPr>
        <p:sp>
          <p:nvSpPr>
            <p:cNvPr id="89" name="Rectangle à coins arrondis 44">
              <a:extLst>
                <a:ext uri="{FF2B5EF4-FFF2-40B4-BE49-F238E27FC236}">
                  <a16:creationId xmlns:a16="http://schemas.microsoft.com/office/drawing/2014/main" id="{916F4DE4-AE45-4218-9DB2-A9E9C7565634}"/>
                </a:ext>
              </a:extLst>
            </p:cNvPr>
            <p:cNvSpPr/>
            <p:nvPr/>
          </p:nvSpPr>
          <p:spPr>
            <a:xfrm>
              <a:off x="-181018" y="3022228"/>
              <a:ext cx="2376264" cy="230766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F141AFB6-B507-4551-9D6A-B26DFF15C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4" y="2859782"/>
              <a:ext cx="1728192" cy="537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1505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1149</TotalTime>
  <Words>1172</Words>
  <Application>Microsoft Macintosh PowerPoint</Application>
  <PresentationFormat>Affichage à l'écran (4:3)</PresentationFormat>
  <Paragraphs>268</Paragraphs>
  <Slides>20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Palatino Linotype</vt:lpstr>
      <vt:lpstr>Wingdings</vt:lpstr>
      <vt:lpstr>Thème Office</vt:lpstr>
      <vt:lpstr>  Actualités CRACMO 24 Juin 2023</vt:lpstr>
      <vt:lpstr>Comité SCIENTIFIQUE </vt:lpstr>
      <vt:lpstr>Présentation PowerPoint</vt:lpstr>
      <vt:lpstr>Présentation PowerPoint</vt:lpstr>
      <vt:lpstr>Présentation PowerPoint</vt:lpstr>
      <vt:lpstr>Présentation PowerPoint</vt:lpstr>
      <vt:lpstr> ERNICA: European Reference Network for rare Inherited and Congenital (digestive and gastrointestinal) Anomalies  </vt:lpstr>
      <vt:lpstr>The EA-QOL Questionnaires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Actualités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D.I.T.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pedsec1</dc:creator>
  <cp:lastModifiedBy>F Gottrand</cp:lastModifiedBy>
  <cp:revision>121</cp:revision>
  <dcterms:created xsi:type="dcterms:W3CDTF">2010-04-28T14:04:35Z</dcterms:created>
  <dcterms:modified xsi:type="dcterms:W3CDTF">2023-06-24T08:58:20Z</dcterms:modified>
</cp:coreProperties>
</file>